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45"/>
  </p:notesMasterIdLst>
  <p:sldIdLst>
    <p:sldId id="256" r:id="rId5"/>
    <p:sldId id="257" r:id="rId6"/>
    <p:sldId id="327" r:id="rId7"/>
    <p:sldId id="305" r:id="rId8"/>
    <p:sldId id="282" r:id="rId9"/>
    <p:sldId id="283" r:id="rId10"/>
    <p:sldId id="284" r:id="rId11"/>
    <p:sldId id="325" r:id="rId12"/>
    <p:sldId id="285" r:id="rId13"/>
    <p:sldId id="299" r:id="rId14"/>
    <p:sldId id="300" r:id="rId15"/>
    <p:sldId id="302" r:id="rId16"/>
    <p:sldId id="301" r:id="rId17"/>
    <p:sldId id="304" r:id="rId18"/>
    <p:sldId id="303" r:id="rId19"/>
    <p:sldId id="294" r:id="rId20"/>
    <p:sldId id="307" r:id="rId21"/>
    <p:sldId id="306" r:id="rId22"/>
    <p:sldId id="309" r:id="rId23"/>
    <p:sldId id="310" r:id="rId24"/>
    <p:sldId id="326" r:id="rId25"/>
    <p:sldId id="314" r:id="rId26"/>
    <p:sldId id="311" r:id="rId27"/>
    <p:sldId id="312" r:id="rId28"/>
    <p:sldId id="328" r:id="rId29"/>
    <p:sldId id="296" r:id="rId30"/>
    <p:sldId id="317" r:id="rId31"/>
    <p:sldId id="308" r:id="rId32"/>
    <p:sldId id="295" r:id="rId33"/>
    <p:sldId id="297" r:id="rId34"/>
    <p:sldId id="316" r:id="rId35"/>
    <p:sldId id="329" r:id="rId36"/>
    <p:sldId id="318" r:id="rId37"/>
    <p:sldId id="319" r:id="rId38"/>
    <p:sldId id="315" r:id="rId39"/>
    <p:sldId id="320" r:id="rId40"/>
    <p:sldId id="321" r:id="rId41"/>
    <p:sldId id="322" r:id="rId42"/>
    <p:sldId id="323" r:id="rId43"/>
    <p:sldId id="281" r:id="rId44"/>
  </p:sldIdLst>
  <p:sldSz cx="9144000" cy="5143500" type="screen16x9"/>
  <p:notesSz cx="6858000" cy="9144000"/>
  <p:embeddedFontLst>
    <p:embeddedFont>
      <p:font typeface="Lato" panose="020F0502020204030203" pitchFamily="34" charset="0"/>
      <p:regular r:id="rId46"/>
      <p:bold r:id="rId47"/>
      <p:italic r:id="rId48"/>
      <p:boldItalic r:id="rId49"/>
    </p:embeddedFont>
    <p:embeddedFont>
      <p:font typeface="Source Code Pro" panose="020B0509030403020204" pitchFamily="49" charset="0"/>
      <p:regular r:id="rId50"/>
      <p:bold r:id="rId51"/>
      <p:italic r:id="rId52"/>
      <p:bold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B1B7FE-C406-993C-6BF0-2CAE8E9114C1}" v="2212" dt="2025-09-24T01:23:11.228"/>
  </p1510:revLst>
</p1510:revInfo>
</file>

<file path=ppt/tableStyles.xml><?xml version="1.0" encoding="utf-8"?>
<a:tblStyleLst xmlns:a="http://schemas.openxmlformats.org/drawingml/2006/main" def="{6DB003CE-7FA1-4A40-ABA2-F4C7774529C3}">
  <a:tblStyle styleId="{6DB003CE-7FA1-4A40-ABA2-F4C7774529C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73"/>
    <p:restoredTop sz="75748"/>
  </p:normalViewPr>
  <p:slideViewPr>
    <p:cSldViewPr snapToGrid="0">
      <p:cViewPr>
        <p:scale>
          <a:sx n="147" d="100"/>
          <a:sy n="147" d="100"/>
        </p:scale>
        <p:origin x="1048" y="14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microsoft.com/office/2015/10/relationships/revisionInfo" Target="revisionInfo.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font" Target="fonts/font3.fntdata"/><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font" Target="fonts/font6.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1.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4.fntdata"/><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7.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effepharm.com/liposomal-supplements-liquid-vs-powder-which-packs-a-bigger-punch/?utm_source=chatgpt.com"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sz="1400" b="0" i="0" u="none" strike="noStrike" baseline="0" dirty="0">
                <a:solidFill>
                  <a:srgbClr val="000000"/>
                </a:solidFill>
                <a:effectLst/>
                <a:latin typeface="-webkit-standard"/>
              </a:rPr>
              <a:t>Good [morning/afternoon], everyone. Thank you for joining me. Today we’ll explore how advanced delivery technologies — especially </a:t>
            </a:r>
            <a:r>
              <a:rPr lang="en-AU" sz="1400" b="1" i="0" u="none" strike="noStrike" baseline="0" dirty="0">
                <a:solidFill>
                  <a:srgbClr val="000000"/>
                </a:solidFill>
                <a:effectLst/>
              </a:rPr>
              <a:t>super-dried liposomal powders</a:t>
            </a:r>
            <a:r>
              <a:rPr lang="en-AU" sz="1400" b="0" i="0" u="none" strike="noStrike" baseline="0" dirty="0">
                <a:solidFill>
                  <a:srgbClr val="000000"/>
                </a:solidFill>
                <a:effectLst/>
                <a:latin typeface="-webkit-standard"/>
              </a:rPr>
              <a:t> — can transform supplement efficacy. And then we’ll pivot into the role of </a:t>
            </a:r>
            <a:r>
              <a:rPr lang="en-AU" sz="1400" b="1" i="0" u="none" strike="noStrike" baseline="0" dirty="0">
                <a:solidFill>
                  <a:srgbClr val="000000"/>
                </a:solidFill>
                <a:effectLst/>
              </a:rPr>
              <a:t>excipient-free manufacturing</a:t>
            </a:r>
            <a:r>
              <a:rPr lang="en-AU" sz="1400" b="0" i="0" u="none" strike="noStrike" baseline="0" dirty="0">
                <a:solidFill>
                  <a:srgbClr val="000000"/>
                </a:solidFill>
                <a:effectLst/>
                <a:latin typeface="-webkit-standard"/>
              </a:rPr>
              <a:t> in maximizing bioavailability and building cleaner formulations</a:t>
            </a:r>
            <a:endParaRPr sz="1400" baseline="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D03ED607-751C-6A5B-7495-EDAA61094788}"/>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B042B2F3-B645-3B0C-AF98-F7788BAEE49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9D81A10B-9410-50B9-6317-A11EA144F4B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1" i="0" u="none" strike="noStrike" dirty="0">
                <a:solidFill>
                  <a:srgbClr val="000000"/>
                </a:solidFill>
                <a:effectLst/>
              </a:rPr>
              <a:t>Key Findings</a:t>
            </a:r>
          </a:p>
          <a:p>
            <a:pPr algn="l">
              <a:buFont typeface="+mj-lt"/>
              <a:buAutoNum type="arabicPeriod"/>
            </a:pPr>
            <a:r>
              <a:rPr lang="en-AU" b="1" i="0" u="none" strike="noStrike" dirty="0">
                <a:solidFill>
                  <a:srgbClr val="000000"/>
                </a:solidFill>
                <a:effectLst/>
              </a:rPr>
              <a:t>Improved Absorption:</a:t>
            </a:r>
            <a:endParaRPr lang="en-AU" b="0" i="0" u="none" strike="noStrike" dirty="0">
              <a:solidFill>
                <a:srgbClr val="000000"/>
              </a:solidFill>
              <a:effectLst/>
            </a:endParaRPr>
          </a:p>
          <a:p>
            <a:pPr marL="742950" lvl="1" indent="-285750" algn="l">
              <a:buFont typeface="+mj-lt"/>
              <a:buAutoNum type="arabicPeriod"/>
            </a:pPr>
            <a:r>
              <a:rPr lang="en-AU" b="0" i="0" u="none" strike="noStrike" dirty="0" err="1">
                <a:solidFill>
                  <a:srgbClr val="000000"/>
                </a:solidFill>
                <a:effectLst/>
              </a:rPr>
              <a:t>Sucrosomial</a:t>
            </a:r>
            <a:r>
              <a:rPr lang="en-AU" b="0" i="0" u="none" strike="noStrike" dirty="0">
                <a:solidFill>
                  <a:srgbClr val="000000"/>
                </a:solidFill>
                <a:effectLst/>
              </a:rPr>
              <a:t>® Iron showed </a:t>
            </a:r>
            <a:r>
              <a:rPr lang="en-AU" b="1" i="0" u="none" strike="noStrike" dirty="0">
                <a:solidFill>
                  <a:srgbClr val="000000"/>
                </a:solidFill>
                <a:effectLst/>
              </a:rPr>
              <a:t>superior bioavailability</a:t>
            </a:r>
            <a:r>
              <a:rPr lang="en-AU" b="0" i="0" u="none" strike="noStrike" dirty="0">
                <a:solidFill>
                  <a:srgbClr val="000000"/>
                </a:solidFill>
                <a:effectLst/>
              </a:rPr>
              <a:t>, leading to faster and more consistent increases in </a:t>
            </a:r>
            <a:r>
              <a:rPr lang="en-AU" b="0" i="0" u="none" strike="noStrike" dirty="0" err="1">
                <a:solidFill>
                  <a:srgbClr val="000000"/>
                </a:solidFill>
                <a:effectLst/>
              </a:rPr>
              <a:t>hemoglobin</a:t>
            </a:r>
            <a:r>
              <a:rPr lang="en-AU" b="0" i="0" u="none" strike="noStrike" dirty="0">
                <a:solidFill>
                  <a:srgbClr val="000000"/>
                </a:solidFill>
                <a:effectLst/>
              </a:rPr>
              <a:t> and ferritin compared with ferrous </a:t>
            </a:r>
            <a:r>
              <a:rPr lang="en-AU" b="0" i="0" u="none" strike="noStrike" dirty="0" err="1">
                <a:solidFill>
                  <a:srgbClr val="000000"/>
                </a:solidFill>
                <a:effectLst/>
              </a:rPr>
              <a:t>sulfate</a:t>
            </a:r>
            <a:r>
              <a:rPr lang="en-AU" b="0" i="0" u="none" strike="noStrike" dirty="0">
                <a:solidFill>
                  <a:srgbClr val="000000"/>
                </a:solidFill>
                <a:effectLst/>
              </a:rPr>
              <a:t>.</a:t>
            </a:r>
          </a:p>
          <a:p>
            <a:pPr algn="l">
              <a:buFont typeface="+mj-lt"/>
              <a:buAutoNum type="arabicPeriod"/>
            </a:pPr>
            <a:r>
              <a:rPr lang="en-AU" b="1" i="0" u="none" strike="noStrike" dirty="0">
                <a:solidFill>
                  <a:srgbClr val="000000"/>
                </a:solidFill>
                <a:effectLst/>
              </a:rPr>
              <a:t>Better Tolerability:</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Unlike traditional iron salts, </a:t>
            </a:r>
            <a:r>
              <a:rPr lang="en-AU" b="0" i="0" u="none" strike="noStrike" dirty="0" err="1">
                <a:solidFill>
                  <a:srgbClr val="000000"/>
                </a:solidFill>
                <a:effectLst/>
              </a:rPr>
              <a:t>Sucrosomial</a:t>
            </a:r>
            <a:r>
              <a:rPr lang="en-AU" b="0" i="0" u="none" strike="noStrike" dirty="0">
                <a:solidFill>
                  <a:srgbClr val="000000"/>
                </a:solidFill>
                <a:effectLst/>
              </a:rPr>
              <a:t>® Iron caused </a:t>
            </a:r>
            <a:r>
              <a:rPr lang="en-AU" b="1" i="0" u="none" strike="noStrike" dirty="0">
                <a:solidFill>
                  <a:srgbClr val="000000"/>
                </a:solidFill>
                <a:effectLst/>
              </a:rPr>
              <a:t>fewer gastrointestinal side effects</a:t>
            </a:r>
            <a:r>
              <a:rPr lang="en-AU" b="0" i="0" u="none" strike="noStrike" dirty="0">
                <a:solidFill>
                  <a:srgbClr val="000000"/>
                </a:solidFill>
                <a:effectLst/>
              </a:rPr>
              <a:t> (nausea, constipation, abdominal pain).</a:t>
            </a:r>
          </a:p>
          <a:p>
            <a:pPr algn="l">
              <a:buFont typeface="+mj-lt"/>
              <a:buAutoNum type="arabicPeriod"/>
            </a:pPr>
            <a:r>
              <a:rPr lang="en-AU" b="1" i="0" u="none" strike="noStrike" dirty="0">
                <a:solidFill>
                  <a:srgbClr val="000000"/>
                </a:solidFill>
                <a:effectLst/>
              </a:rPr>
              <a:t>Broader Patient Suitability:</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Demonstrated efficacy even in patients with </a:t>
            </a:r>
            <a:r>
              <a:rPr lang="en-AU" b="1" i="0" u="none" strike="noStrike" dirty="0">
                <a:solidFill>
                  <a:srgbClr val="000000"/>
                </a:solidFill>
                <a:effectLst/>
              </a:rPr>
              <a:t>intestinal inflammation</a:t>
            </a:r>
            <a:r>
              <a:rPr lang="en-AU" b="0" i="0" u="none" strike="noStrike" dirty="0">
                <a:solidFill>
                  <a:srgbClr val="000000"/>
                </a:solidFill>
                <a:effectLst/>
              </a:rPr>
              <a:t> or reduced absorptive capacity, where conventional iron is often poorly absorbed.</a:t>
            </a:r>
          </a:p>
          <a:p>
            <a:pPr algn="l">
              <a:buNone/>
            </a:pPr>
            <a:r>
              <a:rPr lang="en-AU" b="1" i="0" u="none" strike="noStrike" dirty="0">
                <a:solidFill>
                  <a:srgbClr val="000000"/>
                </a:solidFill>
                <a:effectLst/>
              </a:rPr>
              <a:t>Conclusion</a:t>
            </a:r>
          </a:p>
          <a:p>
            <a:pPr algn="l"/>
            <a:r>
              <a:rPr lang="en-AU" b="0" i="0" u="none" strike="noStrike" dirty="0">
                <a:solidFill>
                  <a:srgbClr val="000000"/>
                </a:solidFill>
                <a:effectLst/>
              </a:rPr>
              <a:t>Parisi et al. (2017) provided pioneering clinical evidence that </a:t>
            </a:r>
            <a:r>
              <a:rPr lang="en-AU" b="1" i="0" u="none" strike="noStrike" dirty="0" err="1">
                <a:solidFill>
                  <a:srgbClr val="000000"/>
                </a:solidFill>
                <a:effectLst/>
              </a:rPr>
              <a:t>Sucrosomial</a:t>
            </a:r>
            <a:r>
              <a:rPr lang="en-AU" b="1" i="0" u="none" strike="noStrike" dirty="0">
                <a:solidFill>
                  <a:srgbClr val="000000"/>
                </a:solidFill>
                <a:effectLst/>
              </a:rPr>
              <a:t>® Iron is a highly bioavailable and well-tolerated alternative to standard iron salts</a:t>
            </a:r>
            <a:r>
              <a:rPr lang="en-AU" b="0" i="0" u="none" strike="noStrike" dirty="0">
                <a:solidFill>
                  <a:srgbClr val="000000"/>
                </a:solidFill>
                <a:effectLst/>
              </a:rPr>
              <a:t>, making it a promising option for managing iron deficiency </a:t>
            </a:r>
            <a:r>
              <a:rPr lang="en-AU" b="0" i="0" u="none" strike="noStrike" dirty="0" err="1">
                <a:solidFill>
                  <a:srgbClr val="000000"/>
                </a:solidFill>
                <a:effectLst/>
              </a:rPr>
              <a:t>anemia</a:t>
            </a:r>
            <a:r>
              <a:rPr lang="en-AU" b="0" i="0" u="none" strike="noStrike" dirty="0">
                <a:solidFill>
                  <a:srgbClr val="000000"/>
                </a:solidFill>
                <a:effectLst/>
              </a:rPr>
              <a:t>, particularly in patients who struggle with conventional iron therapy.</a:t>
            </a:r>
          </a:p>
        </p:txBody>
      </p:sp>
    </p:spTree>
    <p:extLst>
      <p:ext uri="{BB962C8B-B14F-4D97-AF65-F5344CB8AC3E}">
        <p14:creationId xmlns:p14="http://schemas.microsoft.com/office/powerpoint/2010/main" val="32989348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31B75D42-991A-0E0D-39C9-F58862E2DC5C}"/>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37F710A9-91FF-2999-3094-CCD14F168FC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803B623E-C484-B7FF-68D6-97CFB79BD92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1" i="0" u="none" strike="noStrike" dirty="0">
                <a:solidFill>
                  <a:srgbClr val="000000"/>
                </a:solidFill>
                <a:effectLst/>
              </a:rPr>
              <a:t>Study Overview (Tortora et al., 2021)</a:t>
            </a:r>
          </a:p>
          <a:p>
            <a:pPr algn="l">
              <a:buFont typeface="Arial" panose="020B0604020202020204" pitchFamily="34" charset="0"/>
              <a:buChar char="•"/>
            </a:pPr>
            <a:r>
              <a:rPr lang="en-AU" b="1" i="0" u="none" strike="noStrike" dirty="0">
                <a:solidFill>
                  <a:srgbClr val="000000"/>
                </a:solidFill>
                <a:effectLst/>
              </a:rPr>
              <a:t>Objective:</a:t>
            </a:r>
            <a:r>
              <a:rPr lang="en-AU" b="0" i="0" u="none" strike="noStrike" dirty="0">
                <a:solidFill>
                  <a:srgbClr val="000000"/>
                </a:solidFill>
                <a:effectLst/>
              </a:rPr>
              <a:t> To compare the </a:t>
            </a:r>
            <a:r>
              <a:rPr lang="en-AU" b="1" i="0" u="none" strike="noStrike" dirty="0">
                <a:solidFill>
                  <a:srgbClr val="000000"/>
                </a:solidFill>
                <a:effectLst/>
              </a:rPr>
              <a:t>bioavailability and tolerability</a:t>
            </a:r>
            <a:r>
              <a:rPr lang="en-AU" b="0" i="0" u="none" strike="noStrike" dirty="0">
                <a:solidFill>
                  <a:srgbClr val="000000"/>
                </a:solidFill>
                <a:effectLst/>
              </a:rPr>
              <a:t> of </a:t>
            </a:r>
            <a:r>
              <a:rPr lang="en-AU" b="1" i="0" u="none" strike="noStrike" dirty="0" err="1">
                <a:solidFill>
                  <a:srgbClr val="000000"/>
                </a:solidFill>
                <a:effectLst/>
              </a:rPr>
              <a:t>Sucrosomial</a:t>
            </a:r>
            <a:r>
              <a:rPr lang="en-AU" b="1" i="0" u="none" strike="noStrike" dirty="0">
                <a:solidFill>
                  <a:srgbClr val="000000"/>
                </a:solidFill>
                <a:effectLst/>
              </a:rPr>
              <a:t>® Iron</a:t>
            </a:r>
            <a:r>
              <a:rPr lang="en-AU" b="0" i="0" u="none" strike="noStrike" dirty="0">
                <a:solidFill>
                  <a:srgbClr val="000000"/>
                </a:solidFill>
                <a:effectLst/>
              </a:rPr>
              <a:t> with traditional oral iron formulations.</a:t>
            </a:r>
          </a:p>
          <a:p>
            <a:pPr algn="l">
              <a:buFont typeface="Arial" panose="020B0604020202020204" pitchFamily="34" charset="0"/>
              <a:buChar char="•"/>
            </a:pPr>
            <a:r>
              <a:rPr lang="en-AU" b="1" i="0" u="none" strike="noStrike" dirty="0">
                <a:solidFill>
                  <a:srgbClr val="000000"/>
                </a:solidFill>
                <a:effectLst/>
              </a:rPr>
              <a:t>Design:</a:t>
            </a:r>
            <a:r>
              <a:rPr lang="en-AU" b="0" i="0" u="none" strike="noStrike" dirty="0">
                <a:solidFill>
                  <a:srgbClr val="000000"/>
                </a:solidFill>
                <a:effectLst/>
              </a:rPr>
              <a:t> Clinical study assessing </a:t>
            </a:r>
            <a:r>
              <a:rPr lang="en-AU" b="1" i="0" u="none" strike="noStrike" dirty="0">
                <a:solidFill>
                  <a:srgbClr val="000000"/>
                </a:solidFill>
                <a:effectLst/>
              </a:rPr>
              <a:t>iron absorption, </a:t>
            </a:r>
            <a:r>
              <a:rPr lang="en-AU" b="1" i="0" u="none" strike="noStrike" dirty="0" err="1">
                <a:solidFill>
                  <a:srgbClr val="000000"/>
                </a:solidFill>
                <a:effectLst/>
              </a:rPr>
              <a:t>hemoglobin</a:t>
            </a:r>
            <a:r>
              <a:rPr lang="en-AU" b="1" i="0" u="none" strike="noStrike" dirty="0">
                <a:solidFill>
                  <a:srgbClr val="000000"/>
                </a:solidFill>
                <a:effectLst/>
              </a:rPr>
              <a:t> levels, and gastrointestinal tolerability</a:t>
            </a:r>
            <a:r>
              <a:rPr lang="en-AU" b="0" i="0" u="none" strike="noStrike" dirty="0">
                <a:solidFill>
                  <a:srgbClr val="000000"/>
                </a:solidFill>
                <a:effectLst/>
              </a:rPr>
              <a:t> in iron-deficient subjects.</a:t>
            </a:r>
          </a:p>
          <a:p>
            <a:pPr algn="l">
              <a:buFont typeface="Arial" panose="020B0604020202020204" pitchFamily="34" charset="0"/>
              <a:buChar char="•"/>
            </a:pPr>
            <a:r>
              <a:rPr lang="en-AU" b="1" i="0" u="none" strike="noStrike" dirty="0">
                <a:solidFill>
                  <a:srgbClr val="000000"/>
                </a:solidFill>
                <a:effectLst/>
              </a:rPr>
              <a:t>Method:</a:t>
            </a:r>
            <a:r>
              <a:rPr lang="en-AU" b="0" i="0" u="none" strike="noStrike" dirty="0">
                <a:solidFill>
                  <a:srgbClr val="000000"/>
                </a:solidFill>
                <a:effectLst/>
              </a:rPr>
              <a:t> Participants received either </a:t>
            </a:r>
            <a:r>
              <a:rPr lang="en-AU" b="0" i="0" u="none" strike="noStrike" dirty="0" err="1">
                <a:solidFill>
                  <a:srgbClr val="000000"/>
                </a:solidFill>
                <a:effectLst/>
              </a:rPr>
              <a:t>Sucrosomial</a:t>
            </a:r>
            <a:r>
              <a:rPr lang="en-AU" b="0" i="0" u="none" strike="noStrike" dirty="0">
                <a:solidFill>
                  <a:srgbClr val="000000"/>
                </a:solidFill>
                <a:effectLst/>
              </a:rPr>
              <a:t>® Iron or standard iron salts (such as ferrous </a:t>
            </a:r>
            <a:r>
              <a:rPr lang="en-AU" b="0" i="0" u="none" strike="noStrike" dirty="0" err="1">
                <a:solidFill>
                  <a:srgbClr val="000000"/>
                </a:solidFill>
                <a:effectLst/>
              </a:rPr>
              <a:t>sulfate</a:t>
            </a:r>
            <a:r>
              <a:rPr lang="en-AU" b="0" i="0" u="none" strike="noStrike" dirty="0">
                <a:solidFill>
                  <a:srgbClr val="000000"/>
                </a:solidFill>
                <a:effectLst/>
              </a:rPr>
              <a:t>), with blood markers and side effects monitored over the study period.</a:t>
            </a:r>
          </a:p>
          <a:p>
            <a:pPr algn="l">
              <a:buNone/>
            </a:pPr>
            <a:r>
              <a:rPr lang="en-AU" b="1" i="0" u="none" strike="noStrike" dirty="0">
                <a:solidFill>
                  <a:srgbClr val="000000"/>
                </a:solidFill>
                <a:effectLst/>
              </a:rPr>
              <a:t>Key Findings</a:t>
            </a:r>
          </a:p>
          <a:p>
            <a:pPr algn="l">
              <a:buFont typeface="+mj-lt"/>
              <a:buAutoNum type="arabicPeriod"/>
            </a:pPr>
            <a:r>
              <a:rPr lang="en-AU" b="1" i="0" u="none" strike="noStrike" dirty="0">
                <a:solidFill>
                  <a:srgbClr val="000000"/>
                </a:solidFill>
                <a:effectLst/>
              </a:rPr>
              <a:t>Superior Bioavailability:</a:t>
            </a:r>
            <a:endParaRPr lang="en-AU" b="0" i="0" u="none" strike="noStrike" dirty="0">
              <a:solidFill>
                <a:srgbClr val="000000"/>
              </a:solidFill>
              <a:effectLst/>
            </a:endParaRPr>
          </a:p>
          <a:p>
            <a:pPr marL="742950" lvl="1" indent="-285750" algn="l">
              <a:buFont typeface="+mj-lt"/>
              <a:buAutoNum type="arabicPeriod"/>
            </a:pPr>
            <a:r>
              <a:rPr lang="en-AU" b="0" i="0" u="none" strike="noStrike" dirty="0" err="1">
                <a:solidFill>
                  <a:srgbClr val="000000"/>
                </a:solidFill>
                <a:effectLst/>
              </a:rPr>
              <a:t>Sucrosomial</a:t>
            </a:r>
            <a:r>
              <a:rPr lang="en-AU" b="0" i="0" u="none" strike="noStrike" dirty="0">
                <a:solidFill>
                  <a:srgbClr val="000000"/>
                </a:solidFill>
                <a:effectLst/>
              </a:rPr>
              <a:t>® Iron demonstrated </a:t>
            </a:r>
            <a:r>
              <a:rPr lang="en-AU" b="1" i="0" u="none" strike="noStrike" dirty="0">
                <a:solidFill>
                  <a:srgbClr val="000000"/>
                </a:solidFill>
                <a:effectLst/>
              </a:rPr>
              <a:t>significantly higher absorption and bioavailability</a:t>
            </a:r>
            <a:r>
              <a:rPr lang="en-AU" b="0" i="0" u="none" strike="noStrike" dirty="0">
                <a:solidFill>
                  <a:srgbClr val="000000"/>
                </a:solidFill>
                <a:effectLst/>
              </a:rPr>
              <a:t> than conventional iron salts.</a:t>
            </a:r>
          </a:p>
          <a:p>
            <a:pPr algn="l">
              <a:buFont typeface="+mj-lt"/>
              <a:buAutoNum type="arabicPeriod"/>
            </a:pPr>
            <a:r>
              <a:rPr lang="en-AU" b="1" i="0" u="none" strike="noStrike" dirty="0">
                <a:solidFill>
                  <a:srgbClr val="000000"/>
                </a:solidFill>
                <a:effectLst/>
              </a:rPr>
              <a:t>Improved </a:t>
            </a:r>
            <a:r>
              <a:rPr lang="en-AU" b="1" i="0" u="none" strike="noStrike" dirty="0" err="1">
                <a:solidFill>
                  <a:srgbClr val="000000"/>
                </a:solidFill>
                <a:effectLst/>
              </a:rPr>
              <a:t>Hematological</a:t>
            </a:r>
            <a:r>
              <a:rPr lang="en-AU" b="1" i="0" u="none" strike="noStrike" dirty="0">
                <a:solidFill>
                  <a:srgbClr val="000000"/>
                </a:solidFill>
                <a:effectLst/>
              </a:rPr>
              <a:t> Response:</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Participants taking </a:t>
            </a:r>
            <a:r>
              <a:rPr lang="en-AU" b="0" i="0" u="none" strike="noStrike" dirty="0" err="1">
                <a:solidFill>
                  <a:srgbClr val="000000"/>
                </a:solidFill>
                <a:effectLst/>
              </a:rPr>
              <a:t>Sucrosomial</a:t>
            </a:r>
            <a:r>
              <a:rPr lang="en-AU" b="0" i="0" u="none" strike="noStrike" dirty="0">
                <a:solidFill>
                  <a:srgbClr val="000000"/>
                </a:solidFill>
                <a:effectLst/>
              </a:rPr>
              <a:t>® Iron showed greater improvements in </a:t>
            </a:r>
            <a:r>
              <a:rPr lang="en-AU" b="1" i="0" u="none" strike="noStrike" dirty="0" err="1">
                <a:solidFill>
                  <a:srgbClr val="000000"/>
                </a:solidFill>
                <a:effectLst/>
              </a:rPr>
              <a:t>hemoglobin</a:t>
            </a:r>
            <a:r>
              <a:rPr lang="en-AU" b="1" i="0" u="none" strike="noStrike" dirty="0">
                <a:solidFill>
                  <a:srgbClr val="000000"/>
                </a:solidFill>
                <a:effectLst/>
              </a:rPr>
              <a:t>, ferritin, and transferrin saturation</a:t>
            </a:r>
            <a:r>
              <a:rPr lang="en-AU" b="0" i="0" u="none" strike="noStrike" dirty="0">
                <a:solidFill>
                  <a:srgbClr val="000000"/>
                </a:solidFill>
                <a:effectLst/>
              </a:rPr>
              <a:t>.</a:t>
            </a:r>
          </a:p>
          <a:p>
            <a:pPr algn="l">
              <a:buFont typeface="+mj-lt"/>
              <a:buAutoNum type="arabicPeriod"/>
            </a:pPr>
            <a:r>
              <a:rPr lang="en-AU" b="1" i="0" u="none" strike="noStrike" dirty="0">
                <a:solidFill>
                  <a:srgbClr val="000000"/>
                </a:solidFill>
                <a:effectLst/>
              </a:rPr>
              <a:t>Excellent Tolerability:</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Markedly fewer gastrointestinal side effects compared with standard iron supplements, improving compliance.</a:t>
            </a:r>
          </a:p>
          <a:p>
            <a:pPr algn="l">
              <a:buNone/>
            </a:pPr>
            <a:r>
              <a:rPr lang="en-AU" b="1" i="0" u="none" strike="noStrike" dirty="0">
                <a:solidFill>
                  <a:srgbClr val="000000"/>
                </a:solidFill>
                <a:effectLst/>
              </a:rPr>
              <a:t>Conclusion</a:t>
            </a:r>
          </a:p>
          <a:p>
            <a:pPr algn="l"/>
            <a:r>
              <a:rPr lang="en-AU" b="0" i="0" u="none" strike="noStrike" dirty="0">
                <a:solidFill>
                  <a:srgbClr val="000000"/>
                </a:solidFill>
                <a:effectLst/>
              </a:rPr>
              <a:t>Tortora et al. (2021) confirmed that </a:t>
            </a:r>
            <a:r>
              <a:rPr lang="en-AU" b="1" i="0" u="none" strike="noStrike" dirty="0" err="1">
                <a:solidFill>
                  <a:srgbClr val="000000"/>
                </a:solidFill>
                <a:effectLst/>
              </a:rPr>
              <a:t>Sucrosomial</a:t>
            </a:r>
            <a:r>
              <a:rPr lang="en-AU" b="1" i="0" u="none" strike="noStrike" dirty="0">
                <a:solidFill>
                  <a:srgbClr val="000000"/>
                </a:solidFill>
                <a:effectLst/>
              </a:rPr>
              <a:t>® Iron provides superior bioavailability and tolerability compared to conventional iron salts</a:t>
            </a:r>
            <a:r>
              <a:rPr lang="en-AU" b="0" i="0" u="none" strike="noStrike" dirty="0">
                <a:solidFill>
                  <a:srgbClr val="000000"/>
                </a:solidFill>
                <a:effectLst/>
              </a:rPr>
              <a:t>, reinforcing its value as an advanced iron delivery system for patients with iron deficiency.</a:t>
            </a:r>
          </a:p>
        </p:txBody>
      </p:sp>
    </p:spTree>
    <p:extLst>
      <p:ext uri="{BB962C8B-B14F-4D97-AF65-F5344CB8AC3E}">
        <p14:creationId xmlns:p14="http://schemas.microsoft.com/office/powerpoint/2010/main" val="1530029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AF44AC35-FF68-E9DC-82FC-48294D39E587}"/>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BFDAED2D-0D84-D2AD-306D-3C92C09C12D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84907304-FAD6-FE46-4FB9-19D2C261DFA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1" i="0" u="none" strike="noStrike" dirty="0">
                <a:solidFill>
                  <a:srgbClr val="000000"/>
                </a:solidFill>
                <a:effectLst/>
              </a:rPr>
              <a:t>Study Overview (Madhavi et al., 2018)</a:t>
            </a:r>
          </a:p>
          <a:p>
            <a:pPr algn="l">
              <a:buFont typeface="Arial" panose="020B0604020202020204" pitchFamily="34" charset="0"/>
              <a:buChar char="•"/>
            </a:pPr>
            <a:r>
              <a:rPr lang="en-AU" b="1" i="0" u="none" strike="noStrike" dirty="0">
                <a:solidFill>
                  <a:srgbClr val="000000"/>
                </a:solidFill>
                <a:effectLst/>
              </a:rPr>
              <a:t>Objective:</a:t>
            </a:r>
            <a:r>
              <a:rPr lang="en-AU" b="0" i="0" u="none" strike="noStrike" dirty="0">
                <a:solidFill>
                  <a:srgbClr val="000000"/>
                </a:solidFill>
                <a:effectLst/>
              </a:rPr>
              <a:t> To assess and compare the </a:t>
            </a:r>
            <a:r>
              <a:rPr lang="en-AU" b="1" i="0" u="none" strike="noStrike" dirty="0">
                <a:solidFill>
                  <a:srgbClr val="000000"/>
                </a:solidFill>
                <a:effectLst/>
              </a:rPr>
              <a:t>bioavailability of multiple CoQ10 formulations</a:t>
            </a:r>
            <a:r>
              <a:rPr lang="en-AU" b="0" i="0" u="none" strike="noStrike" dirty="0">
                <a:solidFill>
                  <a:srgbClr val="000000"/>
                </a:solidFill>
                <a:effectLst/>
              </a:rPr>
              <a:t>, including crystalline powder, lipid-based dispersions, and solubilized forms.</a:t>
            </a:r>
          </a:p>
          <a:p>
            <a:pPr algn="l">
              <a:buFont typeface="Arial" panose="020B0604020202020204" pitchFamily="34" charset="0"/>
              <a:buChar char="•"/>
            </a:pPr>
            <a:r>
              <a:rPr lang="en-AU" b="1" i="0" u="none" strike="noStrike" dirty="0">
                <a:solidFill>
                  <a:srgbClr val="000000"/>
                </a:solidFill>
                <a:effectLst/>
              </a:rPr>
              <a:t>Design:</a:t>
            </a:r>
            <a:r>
              <a:rPr lang="en-AU" b="0" i="0" u="none" strike="noStrike" dirty="0">
                <a:solidFill>
                  <a:srgbClr val="000000"/>
                </a:solidFill>
                <a:effectLst/>
              </a:rPr>
              <a:t> Human clinical study with healthy volunteers, </a:t>
            </a:r>
            <a:r>
              <a:rPr lang="en-AU" b="0" i="0" u="none" strike="noStrike" dirty="0" err="1">
                <a:solidFill>
                  <a:srgbClr val="000000"/>
                </a:solidFill>
                <a:effectLst/>
              </a:rPr>
              <a:t>analyzing</a:t>
            </a:r>
            <a:r>
              <a:rPr lang="en-AU" b="0" i="0" u="none" strike="noStrike" dirty="0">
                <a:solidFill>
                  <a:srgbClr val="000000"/>
                </a:solidFill>
                <a:effectLst/>
              </a:rPr>
              <a:t> </a:t>
            </a:r>
            <a:r>
              <a:rPr lang="en-AU" b="1" i="0" u="none" strike="noStrike" dirty="0">
                <a:solidFill>
                  <a:srgbClr val="000000"/>
                </a:solidFill>
                <a:effectLst/>
              </a:rPr>
              <a:t>plasma CoQ10 concentrations</a:t>
            </a:r>
            <a:r>
              <a:rPr lang="en-AU" b="0" i="0" u="none" strike="noStrike" dirty="0">
                <a:solidFill>
                  <a:srgbClr val="000000"/>
                </a:solidFill>
                <a:effectLst/>
              </a:rPr>
              <a:t> after supplementation with different formulations.</a:t>
            </a:r>
          </a:p>
          <a:p>
            <a:pPr algn="l">
              <a:buFont typeface="Arial" panose="020B0604020202020204" pitchFamily="34" charset="0"/>
              <a:buChar char="•"/>
            </a:pPr>
            <a:r>
              <a:rPr lang="en-AU" b="1" i="0" u="none" strike="noStrike" dirty="0">
                <a:solidFill>
                  <a:srgbClr val="000000"/>
                </a:solidFill>
                <a:effectLst/>
              </a:rPr>
              <a:t>Method:</a:t>
            </a:r>
            <a:r>
              <a:rPr lang="en-AU" b="0" i="0" u="none" strike="noStrike" dirty="0">
                <a:solidFill>
                  <a:srgbClr val="000000"/>
                </a:solidFill>
                <a:effectLst/>
              </a:rPr>
              <a:t> Participants were given various CoQ10 preparations, and blood samples were collected over time to determine absorption and pharmacokinetic profiles.</a:t>
            </a:r>
          </a:p>
          <a:p>
            <a:pPr algn="l">
              <a:buNone/>
            </a:pPr>
            <a:r>
              <a:rPr lang="en-AU" b="1" i="0" u="none" strike="noStrike" dirty="0">
                <a:solidFill>
                  <a:srgbClr val="000000"/>
                </a:solidFill>
                <a:effectLst/>
              </a:rPr>
              <a:t>Key Findings</a:t>
            </a:r>
          </a:p>
          <a:p>
            <a:pPr algn="l">
              <a:buFont typeface="+mj-lt"/>
              <a:buAutoNum type="arabicPeriod"/>
            </a:pPr>
            <a:r>
              <a:rPr lang="en-AU" b="1" i="0" u="none" strike="noStrike" dirty="0">
                <a:solidFill>
                  <a:srgbClr val="000000"/>
                </a:solidFill>
                <a:effectLst/>
              </a:rPr>
              <a:t>Formulation Determines Absorption:</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Crystalline CoQ10 showed </a:t>
            </a:r>
            <a:r>
              <a:rPr lang="en-AU" b="1" i="0" u="none" strike="noStrike" dirty="0">
                <a:solidFill>
                  <a:srgbClr val="000000"/>
                </a:solidFill>
                <a:effectLst/>
              </a:rPr>
              <a:t>low oral bioavailability</a:t>
            </a:r>
            <a:r>
              <a:rPr lang="en-AU" b="0" i="0" u="none" strike="noStrike" dirty="0">
                <a:solidFill>
                  <a:srgbClr val="000000"/>
                </a:solidFill>
                <a:effectLst/>
              </a:rPr>
              <a:t>.</a:t>
            </a:r>
          </a:p>
          <a:p>
            <a:pPr marL="742950" lvl="1" indent="-285750" algn="l">
              <a:buFont typeface="+mj-lt"/>
              <a:buAutoNum type="arabicPeriod"/>
            </a:pPr>
            <a:r>
              <a:rPr lang="en-AU" b="0" i="0" u="none" strike="noStrike" dirty="0">
                <a:solidFill>
                  <a:srgbClr val="000000"/>
                </a:solidFill>
                <a:effectLst/>
              </a:rPr>
              <a:t>Formulations using </a:t>
            </a:r>
            <a:r>
              <a:rPr lang="en-AU" b="1" i="0" u="none" strike="noStrike" dirty="0">
                <a:solidFill>
                  <a:srgbClr val="000000"/>
                </a:solidFill>
                <a:effectLst/>
              </a:rPr>
              <a:t>lipid carriers, solubilized systems, or nano-dispersion technologies</a:t>
            </a:r>
            <a:r>
              <a:rPr lang="en-AU" b="0" i="0" u="none" strike="noStrike" dirty="0">
                <a:solidFill>
                  <a:srgbClr val="000000"/>
                </a:solidFill>
                <a:effectLst/>
              </a:rPr>
              <a:t> significantly increased absorption.</a:t>
            </a:r>
          </a:p>
          <a:p>
            <a:pPr algn="l">
              <a:buFont typeface="+mj-lt"/>
              <a:buAutoNum type="arabicPeriod"/>
            </a:pPr>
            <a:r>
              <a:rPr lang="en-AU" b="1" i="0" u="none" strike="noStrike" dirty="0">
                <a:solidFill>
                  <a:srgbClr val="000000"/>
                </a:solidFill>
                <a:effectLst/>
              </a:rPr>
              <a:t>Marked Differences in Plasma Levels:</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Enhanced formulations achieved </a:t>
            </a:r>
            <a:r>
              <a:rPr lang="en-AU" b="1" i="0" u="none" strike="noStrike" dirty="0">
                <a:solidFill>
                  <a:srgbClr val="000000"/>
                </a:solidFill>
                <a:effectLst/>
              </a:rPr>
              <a:t>2–6 times higher plasma CoQ10 concentrations</a:t>
            </a:r>
            <a:r>
              <a:rPr lang="en-AU" b="0" i="0" u="none" strike="noStrike" dirty="0">
                <a:solidFill>
                  <a:srgbClr val="000000"/>
                </a:solidFill>
                <a:effectLst/>
              </a:rPr>
              <a:t> compared to standard crystalline forms.</a:t>
            </a:r>
          </a:p>
          <a:p>
            <a:pPr algn="l">
              <a:buFont typeface="+mj-lt"/>
              <a:buAutoNum type="arabicPeriod"/>
            </a:pPr>
            <a:r>
              <a:rPr lang="en-AU" b="1" i="0" u="none" strike="noStrike" dirty="0">
                <a:solidFill>
                  <a:srgbClr val="000000"/>
                </a:solidFill>
                <a:effectLst/>
              </a:rPr>
              <a:t>Consistency Across Subjects:</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Improved formulations reduced variability in absorption between individuals, leading to more reliable therapeutic outcomes.</a:t>
            </a:r>
          </a:p>
          <a:p>
            <a:pPr algn="l">
              <a:buNone/>
            </a:pPr>
            <a:r>
              <a:rPr lang="en-AU" b="1" i="0" u="none" strike="noStrike" dirty="0">
                <a:solidFill>
                  <a:srgbClr val="000000"/>
                </a:solidFill>
                <a:effectLst/>
              </a:rPr>
              <a:t>Conclusion</a:t>
            </a:r>
          </a:p>
          <a:p>
            <a:pPr algn="l"/>
            <a:r>
              <a:rPr lang="en-AU" b="0" i="0" u="none" strike="noStrike" dirty="0">
                <a:solidFill>
                  <a:srgbClr val="000000"/>
                </a:solidFill>
                <a:effectLst/>
              </a:rPr>
              <a:t>Madhavi et al. (2018) confirmed that </a:t>
            </a:r>
            <a:r>
              <a:rPr lang="en-AU" b="1" i="0" u="none" strike="noStrike" dirty="0">
                <a:solidFill>
                  <a:srgbClr val="000000"/>
                </a:solidFill>
                <a:effectLst/>
              </a:rPr>
              <a:t>CoQ10’s effectiveness depends heavily on delivery technology</a:t>
            </a:r>
            <a:r>
              <a:rPr lang="en-AU" b="0" i="0" u="none" strike="noStrike" dirty="0">
                <a:solidFill>
                  <a:srgbClr val="000000"/>
                </a:solidFill>
                <a:effectLst/>
              </a:rPr>
              <a:t>, with advanced formulations achieving far greater bioavailability than crystalline powder. This highlights the importance of using </a:t>
            </a:r>
            <a:r>
              <a:rPr lang="en-AU" b="1" i="0" u="none" strike="noStrike" dirty="0">
                <a:solidFill>
                  <a:srgbClr val="000000"/>
                </a:solidFill>
                <a:effectLst/>
              </a:rPr>
              <a:t>lipid-based or solubilized CoQ10 systems</a:t>
            </a:r>
            <a:r>
              <a:rPr lang="en-AU" b="0" i="0" u="none" strike="noStrike" dirty="0">
                <a:solidFill>
                  <a:srgbClr val="000000"/>
                </a:solidFill>
                <a:effectLst/>
              </a:rPr>
              <a:t> for clinical efficacy.</a:t>
            </a:r>
          </a:p>
        </p:txBody>
      </p:sp>
    </p:spTree>
    <p:extLst>
      <p:ext uri="{BB962C8B-B14F-4D97-AF65-F5344CB8AC3E}">
        <p14:creationId xmlns:p14="http://schemas.microsoft.com/office/powerpoint/2010/main" val="16241749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5219B438-21C7-A400-2549-37B64FE84AEC}"/>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FD546777-05EE-348F-1F3E-FD77DEA26A3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33384574-1854-27C2-5BF4-1B5BECCFA39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1" i="0" u="none" strike="noStrike" dirty="0">
                <a:solidFill>
                  <a:srgbClr val="000000"/>
                </a:solidFill>
                <a:effectLst/>
              </a:rPr>
              <a:t>Study Overview (López-Lluch et al., 2019)</a:t>
            </a:r>
          </a:p>
          <a:p>
            <a:pPr algn="l">
              <a:buFont typeface="Arial" panose="020B0604020202020204" pitchFamily="34" charset="0"/>
              <a:buChar char="•"/>
            </a:pPr>
            <a:r>
              <a:rPr lang="en-AU" b="1" i="0" u="none" strike="noStrike" dirty="0">
                <a:solidFill>
                  <a:srgbClr val="000000"/>
                </a:solidFill>
                <a:effectLst/>
              </a:rPr>
              <a:t>Objective:</a:t>
            </a:r>
            <a:r>
              <a:rPr lang="en-AU" b="0" i="0" u="none" strike="noStrike" dirty="0">
                <a:solidFill>
                  <a:srgbClr val="000000"/>
                </a:solidFill>
                <a:effectLst/>
              </a:rPr>
              <a:t> To evaluate the </a:t>
            </a:r>
            <a:r>
              <a:rPr lang="en-AU" b="1" i="0" u="none" strike="noStrike" dirty="0">
                <a:solidFill>
                  <a:srgbClr val="000000"/>
                </a:solidFill>
                <a:effectLst/>
              </a:rPr>
              <a:t>bioavailability of different CoQ10 formulations</a:t>
            </a:r>
            <a:r>
              <a:rPr lang="en-AU" b="0" i="0" u="none" strike="noStrike" dirty="0">
                <a:solidFill>
                  <a:srgbClr val="000000"/>
                </a:solidFill>
                <a:effectLst/>
              </a:rPr>
              <a:t>, comparing crystalline CoQ10 with advanced delivery systems.</a:t>
            </a:r>
          </a:p>
          <a:p>
            <a:pPr algn="l">
              <a:buFont typeface="Arial" panose="020B0604020202020204" pitchFamily="34" charset="0"/>
              <a:buChar char="•"/>
            </a:pPr>
            <a:r>
              <a:rPr lang="en-AU" b="1" i="0" u="none" strike="noStrike" dirty="0">
                <a:solidFill>
                  <a:srgbClr val="000000"/>
                </a:solidFill>
                <a:effectLst/>
              </a:rPr>
              <a:t>Design:</a:t>
            </a:r>
            <a:r>
              <a:rPr lang="en-AU" b="0" i="0" u="none" strike="noStrike" dirty="0">
                <a:solidFill>
                  <a:srgbClr val="000000"/>
                </a:solidFill>
                <a:effectLst/>
              </a:rPr>
              <a:t> Human clinical trial with healthy volunteers measuring </a:t>
            </a:r>
            <a:r>
              <a:rPr lang="en-AU" b="1" i="0" u="none" strike="noStrike" dirty="0">
                <a:solidFill>
                  <a:srgbClr val="000000"/>
                </a:solidFill>
                <a:effectLst/>
              </a:rPr>
              <a:t>plasma CoQ10 levels</a:t>
            </a:r>
            <a:r>
              <a:rPr lang="en-AU" b="0" i="0" u="none" strike="noStrike" dirty="0">
                <a:solidFill>
                  <a:srgbClr val="000000"/>
                </a:solidFill>
                <a:effectLst/>
              </a:rPr>
              <a:t> after supplementation.</a:t>
            </a:r>
          </a:p>
          <a:p>
            <a:pPr algn="l">
              <a:buFont typeface="Arial" panose="020B0604020202020204" pitchFamily="34" charset="0"/>
              <a:buChar char="•"/>
            </a:pPr>
            <a:r>
              <a:rPr lang="en-AU" b="1" i="0" u="none" strike="noStrike" dirty="0">
                <a:solidFill>
                  <a:srgbClr val="000000"/>
                </a:solidFill>
                <a:effectLst/>
              </a:rPr>
              <a:t>Method:</a:t>
            </a:r>
            <a:r>
              <a:rPr lang="en-AU" b="0" i="0" u="none" strike="noStrike" dirty="0">
                <a:solidFill>
                  <a:srgbClr val="000000"/>
                </a:solidFill>
                <a:effectLst/>
              </a:rPr>
              <a:t> Participants received different CoQ10 formulations (standard crystalline vs enhanced delivery forms such as lipid-based and nanoparticle systems). Blood samples were collected to assess absorption and pharmacokinetics.</a:t>
            </a:r>
          </a:p>
          <a:p>
            <a:pPr algn="l">
              <a:buNone/>
            </a:pPr>
            <a:r>
              <a:rPr lang="en-AU" b="1" i="0" u="none" strike="noStrike" dirty="0">
                <a:solidFill>
                  <a:srgbClr val="000000"/>
                </a:solidFill>
                <a:effectLst/>
              </a:rPr>
              <a:t>Key Findings</a:t>
            </a:r>
          </a:p>
          <a:p>
            <a:pPr algn="l">
              <a:buFont typeface="+mj-lt"/>
              <a:buAutoNum type="arabicPeriod"/>
            </a:pPr>
            <a:r>
              <a:rPr lang="en-AU" b="1" i="0" u="none" strike="noStrike" dirty="0">
                <a:solidFill>
                  <a:srgbClr val="000000"/>
                </a:solidFill>
                <a:effectLst/>
              </a:rPr>
              <a:t>Huge Variability Between Formulations:</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Crystalline CoQ10 had </a:t>
            </a:r>
            <a:r>
              <a:rPr lang="en-AU" b="1" i="0" u="none" strike="noStrike" dirty="0">
                <a:solidFill>
                  <a:srgbClr val="000000"/>
                </a:solidFill>
                <a:effectLst/>
              </a:rPr>
              <a:t>very poor absorption</a:t>
            </a:r>
            <a:r>
              <a:rPr lang="en-AU" b="0" i="0" u="none" strike="noStrike" dirty="0">
                <a:solidFill>
                  <a:srgbClr val="000000"/>
                </a:solidFill>
                <a:effectLst/>
              </a:rPr>
              <a:t>, while formulations with solubilized or dispersed CoQ10 showed much higher bioavailability.</a:t>
            </a:r>
          </a:p>
          <a:p>
            <a:pPr algn="l">
              <a:buFont typeface="+mj-lt"/>
              <a:buAutoNum type="arabicPeriod"/>
            </a:pPr>
            <a:r>
              <a:rPr lang="en-AU" b="1" i="0" u="none" strike="noStrike" dirty="0">
                <a:solidFill>
                  <a:srgbClr val="000000"/>
                </a:solidFill>
                <a:effectLst/>
              </a:rPr>
              <a:t>Enhanced Delivery Systems Outperform:</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The best-performing formulations achieved up to </a:t>
            </a:r>
            <a:r>
              <a:rPr lang="en-AU" b="1" i="0" u="none" strike="noStrike" dirty="0">
                <a:solidFill>
                  <a:srgbClr val="000000"/>
                </a:solidFill>
                <a:effectLst/>
              </a:rPr>
              <a:t>4–6 times higher plasma concentrations</a:t>
            </a:r>
            <a:r>
              <a:rPr lang="en-AU" b="0" i="0" u="none" strike="noStrike" dirty="0">
                <a:solidFill>
                  <a:srgbClr val="000000"/>
                </a:solidFill>
                <a:effectLst/>
              </a:rPr>
              <a:t> compared with crystalline CoQ10.</a:t>
            </a:r>
          </a:p>
          <a:p>
            <a:pPr algn="l">
              <a:buFont typeface="+mj-lt"/>
              <a:buAutoNum type="arabicPeriod"/>
            </a:pPr>
            <a:r>
              <a:rPr lang="en-AU" b="1" i="0" u="none" strike="noStrike" dirty="0">
                <a:solidFill>
                  <a:srgbClr val="000000"/>
                </a:solidFill>
                <a:effectLst/>
              </a:rPr>
              <a:t>Formulation Matters More Than Dose:</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Increasing the dose of crystalline CoQ10 did not overcome its poor absorption — delivery technology was the critical factor.</a:t>
            </a:r>
          </a:p>
          <a:p>
            <a:pPr algn="l">
              <a:buNone/>
            </a:pPr>
            <a:r>
              <a:rPr lang="en-AU" b="1" i="0" u="none" strike="noStrike" dirty="0">
                <a:solidFill>
                  <a:srgbClr val="000000"/>
                </a:solidFill>
                <a:effectLst/>
              </a:rPr>
              <a:t>Conclusion</a:t>
            </a:r>
          </a:p>
          <a:p>
            <a:pPr algn="l"/>
            <a:r>
              <a:rPr lang="en-AU" b="0" i="0" u="none" strike="noStrike" dirty="0">
                <a:solidFill>
                  <a:srgbClr val="000000"/>
                </a:solidFill>
                <a:effectLst/>
              </a:rPr>
              <a:t>López-Lluch et al. (2019) demonstrated that </a:t>
            </a:r>
            <a:r>
              <a:rPr lang="en-AU" b="1" i="0" u="none" strike="noStrike" dirty="0">
                <a:solidFill>
                  <a:srgbClr val="000000"/>
                </a:solidFill>
                <a:effectLst/>
              </a:rPr>
              <a:t>the bioavailability of CoQ10 is highly dependent on formulation</a:t>
            </a:r>
            <a:r>
              <a:rPr lang="en-AU" b="0" i="0" u="none" strike="noStrike" dirty="0">
                <a:solidFill>
                  <a:srgbClr val="000000"/>
                </a:solidFill>
                <a:effectLst/>
              </a:rPr>
              <a:t>, with advanced delivery systems (lipid-based, nanoparticle, or solubilized forms) providing dramatically improved absorption compared to standard crystalline CoQ10.</a:t>
            </a:r>
          </a:p>
        </p:txBody>
      </p:sp>
    </p:spTree>
    <p:extLst>
      <p:ext uri="{BB962C8B-B14F-4D97-AF65-F5344CB8AC3E}">
        <p14:creationId xmlns:p14="http://schemas.microsoft.com/office/powerpoint/2010/main" val="35772233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E25D189F-61C4-7F98-EEC5-C67DC572FAE0}"/>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E189217D-52DB-B812-60E5-FE8B730F506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6EAF80DF-90DA-0132-1463-6C3F9EEEA8B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1" i="0" u="none" strike="noStrike" dirty="0">
                <a:solidFill>
                  <a:srgbClr val="000000"/>
                </a:solidFill>
                <a:effectLst/>
              </a:rPr>
              <a:t>Study Insight: López-Lluch et al., 2019</a:t>
            </a:r>
          </a:p>
          <a:p>
            <a:pPr algn="l">
              <a:buFont typeface="Arial" panose="020B0604020202020204" pitchFamily="34" charset="0"/>
              <a:buChar char="•"/>
            </a:pPr>
            <a:r>
              <a:rPr lang="en-AU" b="1" i="0" u="none" strike="noStrike" dirty="0">
                <a:solidFill>
                  <a:srgbClr val="000000"/>
                </a:solidFill>
                <a:effectLst/>
              </a:rPr>
              <a:t>Study Design</a:t>
            </a:r>
            <a:r>
              <a:rPr lang="en-AU" b="0" i="0" u="none" strike="noStrike" dirty="0">
                <a:solidFill>
                  <a:srgbClr val="000000"/>
                </a:solidFill>
                <a:effectLst/>
              </a:rPr>
              <a:t>: A double-blind, crossover trial involving 14 healthy volunteers who each took 100 mg of various </a:t>
            </a:r>
            <a:r>
              <a:rPr lang="en-AU" b="0" i="0" u="none" strike="noStrike" dirty="0" err="1">
                <a:solidFill>
                  <a:srgbClr val="000000"/>
                </a:solidFill>
                <a:effectLst/>
              </a:rPr>
              <a:t>CoQ</a:t>
            </a:r>
            <a:r>
              <a:rPr lang="en-AU" b="0" i="0" u="none" strike="noStrike" dirty="0">
                <a:solidFill>
                  <a:srgbClr val="000000"/>
                </a:solidFill>
                <a:effectLst/>
              </a:rPr>
              <a:t>₁₀ formulations—both ubiquinone and ubiquinol—separated by four-week washout intervals. Bioavailability was assessed by plasma </a:t>
            </a:r>
            <a:r>
              <a:rPr lang="en-AU" b="0" i="0" u="none" strike="noStrike" dirty="0" err="1">
                <a:solidFill>
                  <a:srgbClr val="000000"/>
                </a:solidFill>
                <a:effectLst/>
              </a:rPr>
              <a:t>CoQ</a:t>
            </a:r>
            <a:r>
              <a:rPr lang="en-AU" b="0" i="0" u="none" strike="noStrike" dirty="0">
                <a:solidFill>
                  <a:srgbClr val="000000"/>
                </a:solidFill>
                <a:effectLst/>
              </a:rPr>
              <a:t>₁₀ area-under-the-curve (AUC) over 48 hours.</a:t>
            </a:r>
          </a:p>
          <a:p>
            <a:pPr algn="l">
              <a:buFont typeface="Arial" panose="020B0604020202020204" pitchFamily="34" charset="0"/>
              <a:buChar char="•"/>
            </a:pPr>
            <a:r>
              <a:rPr lang="en-AU" b="1" i="0" u="none" strike="noStrike" dirty="0">
                <a:solidFill>
                  <a:srgbClr val="000000"/>
                </a:solidFill>
                <a:effectLst/>
              </a:rPr>
              <a:t>Key Findings</a:t>
            </a:r>
            <a:r>
              <a:rPr lang="en-AU" b="0" i="0" u="none" strike="noStrike" dirty="0">
                <a:solidFill>
                  <a:srgbClr val="000000"/>
                </a:solidFill>
                <a:effectLst/>
              </a:rPr>
              <a:t>:</a:t>
            </a:r>
          </a:p>
          <a:p>
            <a:pPr marL="742950" lvl="1" indent="-285750" algn="l">
              <a:buFont typeface="Arial" panose="020B0604020202020204" pitchFamily="34" charset="0"/>
              <a:buChar char="•"/>
            </a:pPr>
            <a:r>
              <a:rPr lang="en-AU" b="0" i="0" u="none" strike="noStrike" dirty="0">
                <a:solidFill>
                  <a:srgbClr val="000000"/>
                </a:solidFill>
                <a:effectLst/>
              </a:rPr>
              <a:t>A </a:t>
            </a:r>
            <a:r>
              <a:rPr lang="en-AU" b="1" i="0" u="none" strike="noStrike" dirty="0">
                <a:solidFill>
                  <a:srgbClr val="000000"/>
                </a:solidFill>
                <a:effectLst/>
              </a:rPr>
              <a:t>patented ubiquinone formulation</a:t>
            </a:r>
            <a:r>
              <a:rPr lang="en-AU" b="0" i="0" u="none" strike="noStrike" dirty="0">
                <a:solidFill>
                  <a:srgbClr val="000000"/>
                </a:solidFill>
                <a:effectLst/>
              </a:rPr>
              <a:t>, using specialized carrier lipids plus a heating/cooling (crystal dispersion) process, achieved nearly </a:t>
            </a:r>
            <a:r>
              <a:rPr lang="en-AU" b="1" i="0" u="none" strike="noStrike" dirty="0">
                <a:solidFill>
                  <a:srgbClr val="000000"/>
                </a:solidFill>
                <a:effectLst/>
              </a:rPr>
              <a:t>double the AUC</a:t>
            </a:r>
            <a:r>
              <a:rPr lang="en-AU" b="0" i="0" u="none" strike="noStrike" dirty="0">
                <a:solidFill>
                  <a:srgbClr val="000000"/>
                </a:solidFill>
                <a:effectLst/>
              </a:rPr>
              <a:t> compared to a well-formulated ubiquinol supplement.</a:t>
            </a:r>
          </a:p>
          <a:p>
            <a:pPr marL="742950" lvl="1" indent="-285750" algn="l">
              <a:buFont typeface="Arial" panose="020B0604020202020204" pitchFamily="34" charset="0"/>
              <a:buChar char="•"/>
            </a:pPr>
            <a:r>
              <a:rPr lang="en-AU" b="0" i="0" u="none" strike="noStrike" dirty="0">
                <a:solidFill>
                  <a:srgbClr val="000000"/>
                </a:solidFill>
                <a:effectLst/>
              </a:rPr>
              <a:t>This ubiquinone product also significantly </a:t>
            </a:r>
            <a:r>
              <a:rPr lang="en-AU" b="1" i="0" u="none" strike="noStrike" dirty="0">
                <a:solidFill>
                  <a:srgbClr val="000000"/>
                </a:solidFill>
                <a:effectLst/>
              </a:rPr>
              <a:t>outperformed five other ubiquinone formulations</a:t>
            </a:r>
            <a:r>
              <a:rPr lang="en-AU" b="0" i="0" u="none" strike="noStrike" dirty="0">
                <a:solidFill>
                  <a:srgbClr val="000000"/>
                </a:solidFill>
                <a:effectLst/>
              </a:rPr>
              <a:t>, demonstrating that formulation quality can eclipse the difference between ubiquinone vs ubiquinol.</a:t>
            </a:r>
          </a:p>
          <a:p>
            <a:pPr marL="742950" lvl="1" indent="-285750" algn="l">
              <a:buFont typeface="Arial" panose="020B0604020202020204" pitchFamily="34" charset="0"/>
              <a:buChar char="•"/>
            </a:pPr>
            <a:r>
              <a:rPr lang="en-AU" b="0" i="0" u="none" strike="noStrike" dirty="0">
                <a:solidFill>
                  <a:srgbClr val="000000"/>
                </a:solidFill>
                <a:effectLst/>
              </a:rPr>
              <a:t>Conclusion: </a:t>
            </a:r>
            <a:r>
              <a:rPr lang="en-AU" b="1" i="0" u="none" strike="noStrike" dirty="0">
                <a:solidFill>
                  <a:srgbClr val="000000"/>
                </a:solidFill>
                <a:effectLst/>
              </a:rPr>
              <a:t>Formulation—choice of carrier oils, solubilization, and thermal processing—is more decisive for absorption than whether it's ubiquinone or ubiquinol.</a:t>
            </a:r>
            <a:endParaRPr lang="en-AU" b="0" i="0" u="none" strike="noStrike" dirty="0">
              <a:solidFill>
                <a:srgbClr val="000000"/>
              </a:solidFill>
              <a:effectLst/>
            </a:endParaRPr>
          </a:p>
        </p:txBody>
      </p:sp>
    </p:spTree>
    <p:extLst>
      <p:ext uri="{BB962C8B-B14F-4D97-AF65-F5344CB8AC3E}">
        <p14:creationId xmlns:p14="http://schemas.microsoft.com/office/powerpoint/2010/main" val="1762397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4188725C-AB66-23C3-CF08-9639C39DDD3A}"/>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39B274F8-44E0-78DE-89A4-C3F37483D30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855FDBAB-497C-7D63-9CAE-4EDCF8F04E5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1" i="0" u="none" strike="noStrike" dirty="0">
                <a:solidFill>
                  <a:srgbClr val="000000"/>
                </a:solidFill>
                <a:effectLst/>
              </a:rPr>
              <a:t>Background: Ubiquinone vs. Ubiquinol</a:t>
            </a:r>
          </a:p>
          <a:p>
            <a:pPr algn="l">
              <a:buFont typeface="Arial" panose="020B0604020202020204" pitchFamily="34" charset="0"/>
              <a:buChar char="•"/>
            </a:pPr>
            <a:r>
              <a:rPr lang="en-AU" b="1" i="0" u="none" strike="noStrike" dirty="0">
                <a:solidFill>
                  <a:srgbClr val="000000"/>
                </a:solidFill>
                <a:effectLst/>
              </a:rPr>
              <a:t>Ubiquinone</a:t>
            </a:r>
            <a:r>
              <a:rPr lang="en-AU" b="0" i="0" u="none" strike="noStrike" dirty="0">
                <a:solidFill>
                  <a:srgbClr val="000000"/>
                </a:solidFill>
                <a:effectLst/>
              </a:rPr>
              <a:t>: The oxidized form of CoQ10. It is stable, widely used, and cheaper to produce, but has poor water solubility and low bioavailability in standard crystalline or powder form.</a:t>
            </a:r>
          </a:p>
          <a:p>
            <a:pPr algn="l">
              <a:buFont typeface="Arial" panose="020B0604020202020204" pitchFamily="34" charset="0"/>
              <a:buChar char="•"/>
            </a:pPr>
            <a:r>
              <a:rPr lang="en-AU" b="1" i="0" u="none" strike="noStrike" dirty="0">
                <a:solidFill>
                  <a:srgbClr val="000000"/>
                </a:solidFill>
                <a:effectLst/>
              </a:rPr>
              <a:t>Ubiquinol</a:t>
            </a:r>
            <a:r>
              <a:rPr lang="en-AU" b="0" i="0" u="none" strike="noStrike" dirty="0">
                <a:solidFill>
                  <a:srgbClr val="000000"/>
                </a:solidFill>
                <a:effectLst/>
              </a:rPr>
              <a:t>: The reduced form of CoQ10, marketed as more “bioavailable” because it is in a more ready-to-use state for the body. However, it is chemically </a:t>
            </a:r>
            <a:r>
              <a:rPr lang="en-AU" b="1" i="0" u="none" strike="noStrike" dirty="0">
                <a:solidFill>
                  <a:srgbClr val="000000"/>
                </a:solidFill>
                <a:effectLst/>
              </a:rPr>
              <a:t>unstable</a:t>
            </a:r>
            <a:r>
              <a:rPr lang="en-AU" b="0" i="0" u="none" strike="noStrike" dirty="0">
                <a:solidFill>
                  <a:srgbClr val="000000"/>
                </a:solidFill>
                <a:effectLst/>
              </a:rPr>
              <a:t>, prone to oxidation, and still requires incorporation into micelles in the gut for absorption.</a:t>
            </a:r>
          </a:p>
          <a:p>
            <a:pPr algn="l">
              <a:buNone/>
            </a:pPr>
            <a:r>
              <a:rPr lang="en-AU" b="1" i="0" u="none" strike="noStrike" dirty="0">
                <a:solidFill>
                  <a:srgbClr val="000000"/>
                </a:solidFill>
                <a:effectLst/>
              </a:rPr>
              <a:t>How Liposomal Ubiquinone Works Better</a:t>
            </a:r>
          </a:p>
          <a:p>
            <a:pPr algn="l">
              <a:buFont typeface="+mj-lt"/>
              <a:buAutoNum type="arabicPeriod"/>
            </a:pPr>
            <a:r>
              <a:rPr lang="en-AU" b="1" i="0" u="none" strike="noStrike" dirty="0">
                <a:solidFill>
                  <a:srgbClr val="000000"/>
                </a:solidFill>
                <a:effectLst/>
              </a:rPr>
              <a:t>Improved Solubility &amp; Absorption</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Liposomes encapsulate ubiquinone in a phospholipid bilayer, mimicking cell membranes.</a:t>
            </a:r>
          </a:p>
          <a:p>
            <a:pPr marL="742950" lvl="1" indent="-285750" algn="l">
              <a:buFont typeface="+mj-lt"/>
              <a:buAutoNum type="arabicPeriod"/>
            </a:pPr>
            <a:r>
              <a:rPr lang="en-AU" b="0" i="0" u="none" strike="noStrike" dirty="0">
                <a:solidFill>
                  <a:srgbClr val="000000"/>
                </a:solidFill>
                <a:effectLst/>
              </a:rPr>
              <a:t>This bypasses the solubility barrier and allows CoQ10 to be absorbed via </a:t>
            </a:r>
            <a:r>
              <a:rPr lang="en-AU" b="1" i="0" u="none" strike="noStrike" dirty="0">
                <a:solidFill>
                  <a:srgbClr val="000000"/>
                </a:solidFill>
                <a:effectLst/>
              </a:rPr>
              <a:t>both passive diffusion and lymphatic transport</a:t>
            </a:r>
            <a:r>
              <a:rPr lang="en-AU" b="0" i="0" u="none" strike="noStrike" dirty="0">
                <a:solidFill>
                  <a:srgbClr val="000000"/>
                </a:solidFill>
                <a:effectLst/>
              </a:rPr>
              <a:t>, avoiding reliance on digestive emulsification.</a:t>
            </a:r>
          </a:p>
          <a:p>
            <a:pPr algn="l">
              <a:buFont typeface="+mj-lt"/>
              <a:buAutoNum type="arabicPeriod"/>
            </a:pPr>
            <a:r>
              <a:rPr lang="en-AU" b="1" i="0" u="none" strike="noStrike" dirty="0">
                <a:solidFill>
                  <a:srgbClr val="000000"/>
                </a:solidFill>
                <a:effectLst/>
              </a:rPr>
              <a:t>Protection from Oxidation</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Liposomal delivery shields ubiquinone from oxidative degradation in the gut, ensuring that intact CoQ10 reaches systemic circulation.</a:t>
            </a:r>
          </a:p>
          <a:p>
            <a:pPr marL="742950" lvl="1" indent="-285750" algn="l">
              <a:buFont typeface="+mj-lt"/>
              <a:buAutoNum type="arabicPeriod"/>
            </a:pPr>
            <a:r>
              <a:rPr lang="en-AU" b="0" i="0" u="none" strike="noStrike" dirty="0">
                <a:solidFill>
                  <a:srgbClr val="000000"/>
                </a:solidFill>
                <a:effectLst/>
              </a:rPr>
              <a:t>By contrast, ubiquinol often oxidizes back into ubiquinone before absorption.</a:t>
            </a:r>
          </a:p>
          <a:p>
            <a:pPr algn="l">
              <a:buFont typeface="+mj-lt"/>
              <a:buAutoNum type="arabicPeriod"/>
            </a:pPr>
            <a:r>
              <a:rPr lang="en-AU" b="1" i="0" u="none" strike="noStrike" dirty="0">
                <a:solidFill>
                  <a:srgbClr val="000000"/>
                </a:solidFill>
                <a:effectLst/>
              </a:rPr>
              <a:t>Enhanced Cellular Uptake</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Liposomes naturally fuse with cell membranes, enabling </a:t>
            </a:r>
            <a:r>
              <a:rPr lang="en-AU" b="1" i="0" u="none" strike="noStrike" dirty="0">
                <a:solidFill>
                  <a:srgbClr val="000000"/>
                </a:solidFill>
                <a:effectLst/>
              </a:rPr>
              <a:t>direct intracellular delivery</a:t>
            </a:r>
            <a:r>
              <a:rPr lang="en-AU" b="0" i="0" u="none" strike="noStrike" dirty="0">
                <a:solidFill>
                  <a:srgbClr val="000000"/>
                </a:solidFill>
                <a:effectLst/>
              </a:rPr>
              <a:t> of ubiquinone into mitochondria, where it is needed for ATP production.</a:t>
            </a:r>
          </a:p>
          <a:p>
            <a:pPr algn="l">
              <a:buFont typeface="+mj-lt"/>
              <a:buAutoNum type="arabicPeriod"/>
            </a:pPr>
            <a:r>
              <a:rPr lang="en-AU" b="1" i="0" u="none" strike="noStrike" dirty="0">
                <a:solidFill>
                  <a:srgbClr val="000000"/>
                </a:solidFill>
                <a:effectLst/>
              </a:rPr>
              <a:t>Body’s Own Redox Flexibility</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The body can easily convert ubiquinone ↔ ubiquinol depending on cellular needs.</a:t>
            </a:r>
          </a:p>
          <a:p>
            <a:pPr marL="742950" lvl="1" indent="-285750" algn="l">
              <a:buFont typeface="+mj-lt"/>
              <a:buAutoNum type="arabicPeriod"/>
            </a:pPr>
            <a:r>
              <a:rPr lang="en-AU" b="0" i="0" u="none" strike="noStrike" dirty="0">
                <a:solidFill>
                  <a:srgbClr val="000000"/>
                </a:solidFill>
                <a:effectLst/>
              </a:rPr>
              <a:t>Delivering stable liposomal ubiquinone ensures higher systemic levels, which the body can then reduce to ubiquinol as required.</a:t>
            </a:r>
          </a:p>
          <a:p>
            <a:pPr algn="l">
              <a:buNone/>
            </a:pPr>
            <a:r>
              <a:rPr lang="en-AU" b="1" i="0" u="none" strike="noStrike" dirty="0">
                <a:solidFill>
                  <a:srgbClr val="000000"/>
                </a:solidFill>
                <a:effectLst/>
              </a:rPr>
              <a:t>Conclusion</a:t>
            </a:r>
          </a:p>
          <a:p>
            <a:pPr algn="l"/>
            <a:r>
              <a:rPr lang="en-AU" b="0" i="0" u="none" strike="noStrike" dirty="0">
                <a:solidFill>
                  <a:srgbClr val="000000"/>
                </a:solidFill>
                <a:effectLst/>
              </a:rPr>
              <a:t>Liposomal ubiquinone can </a:t>
            </a:r>
            <a:r>
              <a:rPr lang="en-AU" b="1" i="0" u="none" strike="noStrike" dirty="0">
                <a:solidFill>
                  <a:srgbClr val="000000"/>
                </a:solidFill>
                <a:effectLst/>
              </a:rPr>
              <a:t>outperform standard ubiquinol</a:t>
            </a:r>
            <a:r>
              <a:rPr lang="en-AU" b="0" i="0" u="none" strike="noStrike" dirty="0">
                <a:solidFill>
                  <a:srgbClr val="000000"/>
                </a:solidFill>
                <a:effectLst/>
              </a:rPr>
              <a:t> because it solves the two biggest challenges of CoQ10 delivery: </a:t>
            </a:r>
            <a:r>
              <a:rPr lang="en-AU" b="1" i="0" u="none" strike="noStrike" dirty="0">
                <a:solidFill>
                  <a:srgbClr val="000000"/>
                </a:solidFill>
                <a:effectLst/>
              </a:rPr>
              <a:t>poor solubility</a:t>
            </a:r>
            <a:r>
              <a:rPr lang="en-AU" b="0" i="0" u="none" strike="noStrike" dirty="0">
                <a:solidFill>
                  <a:srgbClr val="000000"/>
                </a:solidFill>
                <a:effectLst/>
              </a:rPr>
              <a:t> and </a:t>
            </a:r>
            <a:r>
              <a:rPr lang="en-AU" b="1" i="0" u="none" strike="noStrike" dirty="0">
                <a:solidFill>
                  <a:srgbClr val="000000"/>
                </a:solidFill>
                <a:effectLst/>
              </a:rPr>
              <a:t>oxidative instability</a:t>
            </a:r>
            <a:r>
              <a:rPr lang="en-AU" b="0" i="0" u="none" strike="noStrike" dirty="0">
                <a:solidFill>
                  <a:srgbClr val="000000"/>
                </a:solidFill>
                <a:effectLst/>
              </a:rPr>
              <a:t>. With higher stability, improved absorption pathways, and efficient cellular delivery, liposomal ubiquinone ensures more reliable increases in plasma CoQ10 — often exceeding what standard ubiquinol achieves.</a:t>
            </a:r>
          </a:p>
        </p:txBody>
      </p:sp>
    </p:spTree>
    <p:extLst>
      <p:ext uri="{BB962C8B-B14F-4D97-AF65-F5344CB8AC3E}">
        <p14:creationId xmlns:p14="http://schemas.microsoft.com/office/powerpoint/2010/main" val="4678318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9EC21E1E-1929-6B67-2CEF-DAA6E2FEF825}"/>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F83A807C-A746-A2C6-47E2-B678660F46D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C1CA42DD-2DC4-F1DD-F8A3-157773AD58E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0" i="0" u="none" strike="noStrike" dirty="0">
                <a:solidFill>
                  <a:srgbClr val="000000"/>
                </a:solidFill>
                <a:effectLst/>
                <a:latin typeface="-webkit-standard"/>
              </a:rPr>
              <a:t>A recent crossover trial with 30 participants tested powdered liposomal vitamin C. The results showed a </a:t>
            </a:r>
            <a:r>
              <a:rPr lang="en-AU" b="1" i="0" u="none" strike="noStrike" dirty="0">
                <a:solidFill>
                  <a:srgbClr val="000000"/>
                </a:solidFill>
                <a:effectLst/>
              </a:rPr>
              <a:t>faster rise in blood vitamin C</a:t>
            </a:r>
            <a:r>
              <a:rPr lang="en-AU" b="0" i="0" u="none" strike="noStrike" dirty="0">
                <a:solidFill>
                  <a:srgbClr val="000000"/>
                </a:solidFill>
                <a:effectLst/>
                <a:latin typeface="-webkit-standard"/>
              </a:rPr>
              <a:t> compared to a non-liposomal powder. That suggests these dried powders really can work — not just liquids.</a:t>
            </a:r>
            <a:endParaRPr dirty="0"/>
          </a:p>
        </p:txBody>
      </p:sp>
    </p:spTree>
    <p:extLst>
      <p:ext uri="{BB962C8B-B14F-4D97-AF65-F5344CB8AC3E}">
        <p14:creationId xmlns:p14="http://schemas.microsoft.com/office/powerpoint/2010/main" val="2474487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DB69B89B-3F2D-2C9B-3D0A-BF51BEB64532}"/>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7CF0C678-D97A-1E1C-29EA-C371C934208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8810AED1-5498-949F-4BA6-B172DACCA87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1" i="0" u="none" strike="noStrike" dirty="0">
                <a:solidFill>
                  <a:srgbClr val="000000"/>
                </a:solidFill>
                <a:effectLst/>
              </a:rPr>
              <a:t>Why Liposomal </a:t>
            </a:r>
            <a:r>
              <a:rPr lang="en-AU" b="1" i="0" u="none" strike="noStrike" dirty="0" err="1">
                <a:solidFill>
                  <a:srgbClr val="000000"/>
                </a:solidFill>
                <a:effectLst/>
              </a:rPr>
              <a:t>Vitmin</a:t>
            </a:r>
            <a:r>
              <a:rPr lang="en-AU" b="1" i="0" u="none" strike="noStrike" dirty="0">
                <a:solidFill>
                  <a:srgbClr val="000000"/>
                </a:solidFill>
                <a:effectLst/>
              </a:rPr>
              <a:t> C Powder Is Valuable</a:t>
            </a:r>
          </a:p>
          <a:p>
            <a:pPr algn="l">
              <a:buFont typeface="Arial" panose="020B0604020202020204" pitchFamily="34" charset="0"/>
              <a:buChar char="•"/>
            </a:pPr>
            <a:r>
              <a:rPr lang="en-AU" b="1" i="0" u="none" strike="noStrike" dirty="0">
                <a:solidFill>
                  <a:srgbClr val="000000"/>
                </a:solidFill>
                <a:effectLst/>
              </a:rPr>
              <a:t>Stability:</a:t>
            </a:r>
            <a:r>
              <a:rPr lang="en-AU" b="0" i="0" u="none" strike="noStrike" dirty="0">
                <a:solidFill>
                  <a:srgbClr val="000000"/>
                </a:solidFill>
                <a:effectLst/>
              </a:rPr>
              <a:t> Powdered liposomal forms tend to maintain encapsulation integrity longer during storage, reducing leakage issues common in liquids </a:t>
            </a:r>
            <a:r>
              <a:rPr lang="en-AU" b="0" i="0" u="none" strike="noStrike" dirty="0">
                <a:solidFill>
                  <a:srgbClr val="000000"/>
                </a:solidFill>
                <a:effectLst/>
                <a:hlinkClick r:id="rId3"/>
              </a:rPr>
              <a:t>EffePharm</a:t>
            </a:r>
            <a:r>
              <a:rPr lang="en-AU" b="0" i="0" u="none" strike="noStrike" dirty="0">
                <a:solidFill>
                  <a:srgbClr val="000000"/>
                </a:solidFill>
                <a:effectLst/>
              </a:rPr>
              <a:t>.</a:t>
            </a:r>
          </a:p>
          <a:p>
            <a:pPr algn="l">
              <a:buFont typeface="Arial" panose="020B0604020202020204" pitchFamily="34" charset="0"/>
              <a:buChar char="•"/>
            </a:pPr>
            <a:r>
              <a:rPr lang="en-AU" b="1" i="0" u="none" strike="noStrike" dirty="0">
                <a:solidFill>
                  <a:srgbClr val="000000"/>
                </a:solidFill>
                <a:effectLst/>
              </a:rPr>
              <a:t>Convenience &amp; Transport:</a:t>
            </a:r>
            <a:r>
              <a:rPr lang="en-AU" b="0" i="0" u="none" strike="noStrike" dirty="0">
                <a:solidFill>
                  <a:srgbClr val="000000"/>
                </a:solidFill>
                <a:effectLst/>
              </a:rPr>
              <a:t> Easier to package, handle, and incorporate into sachets or capsules—without refrigeration.</a:t>
            </a:r>
          </a:p>
          <a:p>
            <a:pPr algn="l">
              <a:buFont typeface="Arial" panose="020B0604020202020204" pitchFamily="34" charset="0"/>
              <a:buChar char="•"/>
            </a:pPr>
            <a:r>
              <a:rPr lang="en-AU" b="1" i="0" u="none" strike="noStrike" dirty="0">
                <a:solidFill>
                  <a:srgbClr val="000000"/>
                </a:solidFill>
                <a:effectLst/>
              </a:rPr>
              <a:t>Efficacy:</a:t>
            </a:r>
            <a:r>
              <a:rPr lang="en-AU" b="0" i="0" u="none" strike="noStrike" dirty="0">
                <a:solidFill>
                  <a:srgbClr val="000000"/>
                </a:solidFill>
                <a:effectLst/>
              </a:rPr>
              <a:t> Delivers a sustained and substantial plasma response, making it a practical alternative to liquids, especially where logistics or shelf stability is a priority.</a:t>
            </a:r>
            <a:br>
              <a:rPr lang="en-AU" b="0" i="0" u="none" strike="noStrike" dirty="0">
                <a:solidFill>
                  <a:srgbClr val="000000"/>
                </a:solidFill>
                <a:effectLst/>
                <a:latin typeface="-webkit-standard"/>
              </a:rPr>
            </a:br>
            <a:br>
              <a:rPr lang="en-AU" b="0" i="0" u="none" strike="noStrike" dirty="0">
                <a:solidFill>
                  <a:srgbClr val="000000"/>
                </a:solidFill>
                <a:effectLst/>
                <a:latin typeface="-webkit-standard"/>
              </a:rPr>
            </a:br>
            <a:br>
              <a:rPr lang="en-AU" b="0" i="0" u="none" strike="noStrike" dirty="0">
                <a:solidFill>
                  <a:srgbClr val="000000"/>
                </a:solidFill>
                <a:effectLst/>
                <a:latin typeface="-webkit-standard"/>
              </a:rPr>
            </a:br>
            <a:r>
              <a:rPr lang="en-AU" b="0" i="0" u="none" strike="noStrike" dirty="0">
                <a:solidFill>
                  <a:srgbClr val="000000"/>
                </a:solidFill>
                <a:effectLst/>
                <a:latin typeface="-webkit-standard"/>
              </a:rPr>
              <a:t>Liposomal vitamin C in powder form significantly enhances absorption and prolongs plasma retention compared to traditional vitamin C. While it may not outperform liquid liposomal forms in every scenario, its performance is comparable—and offers added advantages in terms of stability, shelf life, and convenience.</a:t>
            </a:r>
            <a:endParaRPr lang="en-AU" b="0" i="0" u="none" strike="noStrike" dirty="0">
              <a:solidFill>
                <a:srgbClr val="000000"/>
              </a:solidFill>
              <a:effectLst/>
            </a:endParaRPr>
          </a:p>
        </p:txBody>
      </p:sp>
    </p:spTree>
    <p:extLst>
      <p:ext uri="{BB962C8B-B14F-4D97-AF65-F5344CB8AC3E}">
        <p14:creationId xmlns:p14="http://schemas.microsoft.com/office/powerpoint/2010/main" val="36273201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92AD2FD1-5674-E310-787C-91E967F099EE}"/>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DCA6F09C-FDE2-76AB-B243-DF1F05C385F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03525183-38E7-AC95-F4D8-0AAB47B9BCF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0" i="0" u="none" strike="noStrike" dirty="0">
                <a:solidFill>
                  <a:srgbClr val="000000"/>
                </a:solidFill>
                <a:effectLst/>
                <a:latin typeface="-webkit-standard"/>
              </a:rPr>
              <a:t>Oral glutathione was once thought impossible. But liposomal forms have changed that. A 1-month pilot showed increased glutathione across blood compartments. A 6-month RCT confirmed dose-dependent rises in glutathione and boosted immune markers. Liposomal delivery clearly helps.”</a:t>
            </a:r>
            <a:endParaRPr dirty="0"/>
          </a:p>
        </p:txBody>
      </p:sp>
    </p:spTree>
    <p:extLst>
      <p:ext uri="{BB962C8B-B14F-4D97-AF65-F5344CB8AC3E}">
        <p14:creationId xmlns:p14="http://schemas.microsoft.com/office/powerpoint/2010/main" val="286563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95AD39AB-558A-F998-327B-AB0B98468D2C}"/>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93A48713-01D9-5CF9-5122-F08C7159D24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718FA72E-AD3F-A718-7E91-7C693A546EB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0" i="0" u="none" strike="noStrike" dirty="0">
                <a:solidFill>
                  <a:srgbClr val="000000"/>
                </a:solidFill>
                <a:effectLst/>
                <a:latin typeface="-webkit-standard"/>
              </a:rPr>
              <a:t>Resveratrol is unstable and poorly absorbed. Clinical trials with lipid-based carriers consistently show higher blood levels compared to plain resveratrol. Liposomes are most validated approach among several.</a:t>
            </a:r>
          </a:p>
          <a:p>
            <a:pPr marL="0" lvl="0" indent="0" algn="l" rtl="0">
              <a:spcBef>
                <a:spcPts val="0"/>
              </a:spcBef>
              <a:spcAft>
                <a:spcPts val="0"/>
              </a:spcAft>
              <a:buNone/>
            </a:pPr>
            <a:endParaRPr lang="en-AU" b="0" i="0" u="none" strike="noStrike" dirty="0">
              <a:solidFill>
                <a:srgbClr val="000000"/>
              </a:solidFill>
              <a:effectLst/>
              <a:latin typeface="-webkit-standard"/>
            </a:endParaRPr>
          </a:p>
          <a:p>
            <a:pPr algn="l">
              <a:buNone/>
            </a:pPr>
            <a:r>
              <a:rPr lang="en-AU" b="1" i="0" u="none" strike="noStrike" dirty="0">
                <a:solidFill>
                  <a:srgbClr val="000000"/>
                </a:solidFill>
                <a:effectLst/>
              </a:rPr>
              <a:t>Key Study Summary:</a:t>
            </a:r>
          </a:p>
          <a:p>
            <a:pPr algn="l">
              <a:buFont typeface="Arial" panose="020B0604020202020204" pitchFamily="34" charset="0"/>
              <a:buChar char="•"/>
            </a:pPr>
            <a:r>
              <a:rPr lang="en-AU" b="1" i="0" u="none" strike="noStrike" dirty="0">
                <a:solidFill>
                  <a:srgbClr val="000000"/>
                </a:solidFill>
                <a:effectLst/>
              </a:rPr>
              <a:t>Design:</a:t>
            </a:r>
            <a:r>
              <a:rPr lang="en-AU" b="0" i="0" u="none" strike="noStrike" dirty="0">
                <a:solidFill>
                  <a:srgbClr val="000000"/>
                </a:solidFill>
                <a:effectLst/>
              </a:rPr>
              <a:t> Single-dose, double-blind, randomized human trial comparing:</a:t>
            </a:r>
          </a:p>
          <a:p>
            <a:pPr marL="742950" lvl="1" indent="-285750" algn="l">
              <a:buFont typeface="Arial" panose="020B0604020202020204" pitchFamily="34" charset="0"/>
              <a:buChar char="•"/>
            </a:pPr>
            <a:r>
              <a:rPr lang="en-AU" b="0" i="0" u="none" strike="noStrike" dirty="0">
                <a:solidFill>
                  <a:srgbClr val="000000"/>
                </a:solidFill>
                <a:effectLst/>
              </a:rPr>
              <a:t>150 mg Veri-</a:t>
            </a:r>
            <a:r>
              <a:rPr lang="en-AU" b="0" i="0" u="none" strike="noStrike" dirty="0" err="1">
                <a:solidFill>
                  <a:srgbClr val="000000"/>
                </a:solidFill>
                <a:effectLst/>
              </a:rPr>
              <a:t>te</a:t>
            </a:r>
            <a:r>
              <a:rPr lang="en-AU" b="0" i="0" u="none" strike="noStrike" dirty="0">
                <a:solidFill>
                  <a:srgbClr val="000000"/>
                </a:solidFill>
                <a:effectLst/>
              </a:rPr>
              <a:t>® (standard resveratrol)</a:t>
            </a:r>
          </a:p>
          <a:p>
            <a:pPr marL="742950" lvl="1" indent="-285750" algn="l">
              <a:buFont typeface="Arial" panose="020B0604020202020204" pitchFamily="34" charset="0"/>
              <a:buChar char="•"/>
            </a:pPr>
            <a:r>
              <a:rPr lang="en-AU" b="0" i="0" u="none" strike="noStrike" dirty="0">
                <a:solidFill>
                  <a:srgbClr val="000000"/>
                </a:solidFill>
                <a:effectLst/>
              </a:rPr>
              <a:t>75 mg Veri-</a:t>
            </a:r>
            <a:r>
              <a:rPr lang="en-AU" b="0" i="0" u="none" strike="noStrike" dirty="0" err="1">
                <a:solidFill>
                  <a:srgbClr val="000000"/>
                </a:solidFill>
                <a:effectLst/>
              </a:rPr>
              <a:t>Sperse</a:t>
            </a:r>
            <a:r>
              <a:rPr lang="en-AU" b="0" i="0" u="none" strike="noStrike" dirty="0">
                <a:solidFill>
                  <a:srgbClr val="000000"/>
                </a:solidFill>
                <a:effectLst/>
              </a:rPr>
              <a:t>® (</a:t>
            </a:r>
            <a:r>
              <a:rPr lang="en-AU" b="0" i="0" u="none" strike="noStrike" dirty="0" err="1">
                <a:solidFill>
                  <a:srgbClr val="000000"/>
                </a:solidFill>
                <a:effectLst/>
              </a:rPr>
              <a:t>LipiSperse</a:t>
            </a:r>
            <a:r>
              <a:rPr lang="en-AU" b="0" i="0" u="none" strike="noStrike" dirty="0">
                <a:solidFill>
                  <a:srgbClr val="000000"/>
                </a:solidFill>
                <a:effectLst/>
              </a:rPr>
              <a:t>®-enhanced)</a:t>
            </a:r>
          </a:p>
          <a:p>
            <a:pPr marL="742950" lvl="1" indent="-285750" algn="l">
              <a:buFont typeface="Arial" panose="020B0604020202020204" pitchFamily="34" charset="0"/>
              <a:buChar char="•"/>
            </a:pPr>
            <a:r>
              <a:rPr lang="en-AU" b="0" i="0" u="none" strike="noStrike" dirty="0">
                <a:solidFill>
                  <a:srgbClr val="000000"/>
                </a:solidFill>
                <a:effectLst/>
              </a:rPr>
              <a:t>150 mg Veri-</a:t>
            </a:r>
            <a:r>
              <a:rPr lang="en-AU" b="0" i="0" u="none" strike="noStrike" dirty="0" err="1">
                <a:solidFill>
                  <a:srgbClr val="000000"/>
                </a:solidFill>
                <a:effectLst/>
              </a:rPr>
              <a:t>Sperse</a:t>
            </a:r>
            <a:r>
              <a:rPr lang="en-AU" b="0" i="0" u="none" strike="noStrike" dirty="0">
                <a:solidFill>
                  <a:srgbClr val="000000"/>
                </a:solidFill>
                <a:effectLst/>
              </a:rPr>
              <a:t>®</a:t>
            </a:r>
          </a:p>
          <a:p>
            <a:pPr algn="l">
              <a:buFont typeface="Arial" panose="020B0604020202020204" pitchFamily="34" charset="0"/>
              <a:buChar char="•"/>
            </a:pPr>
            <a:r>
              <a:rPr lang="en-AU" b="1" i="0" u="none" strike="noStrike" dirty="0">
                <a:solidFill>
                  <a:srgbClr val="000000"/>
                </a:solidFill>
                <a:effectLst/>
              </a:rPr>
              <a:t>Outcome:</a:t>
            </a:r>
            <a:r>
              <a:rPr lang="en-AU" b="0" i="0" u="none" strike="noStrike" dirty="0">
                <a:solidFill>
                  <a:srgbClr val="000000"/>
                </a:solidFill>
                <a:effectLst/>
              </a:rPr>
              <a:t> The 150 mg dose of Veri-</a:t>
            </a:r>
            <a:r>
              <a:rPr lang="en-AU" b="0" i="0" u="none" strike="noStrike" dirty="0" err="1">
                <a:solidFill>
                  <a:srgbClr val="000000"/>
                </a:solidFill>
                <a:effectLst/>
              </a:rPr>
              <a:t>Sperse</a:t>
            </a:r>
            <a:r>
              <a:rPr lang="en-AU" b="0" i="0" u="none" strike="noStrike" dirty="0">
                <a:solidFill>
                  <a:srgbClr val="000000"/>
                </a:solidFill>
                <a:effectLst/>
              </a:rPr>
              <a:t>® achieved </a:t>
            </a:r>
            <a:r>
              <a:rPr lang="en-AU" b="1" i="0" u="none" strike="noStrike" dirty="0">
                <a:solidFill>
                  <a:srgbClr val="000000"/>
                </a:solidFill>
                <a:effectLst/>
              </a:rPr>
              <a:t>2× higher AUC</a:t>
            </a:r>
            <a:r>
              <a:rPr lang="en-AU" b="0" i="0" u="none" strike="noStrike" dirty="0">
                <a:solidFill>
                  <a:srgbClr val="000000"/>
                </a:solidFill>
                <a:effectLst/>
              </a:rPr>
              <a:t> and </a:t>
            </a:r>
            <a:r>
              <a:rPr lang="en-AU" b="1" i="0" u="none" strike="noStrike" dirty="0">
                <a:solidFill>
                  <a:srgbClr val="000000"/>
                </a:solidFill>
                <a:effectLst/>
              </a:rPr>
              <a:t>3× higher Cₘₐₓ</a:t>
            </a:r>
            <a:r>
              <a:rPr lang="en-AU" b="0" i="0" u="none" strike="noStrike" dirty="0">
                <a:solidFill>
                  <a:srgbClr val="000000"/>
                </a:solidFill>
                <a:effectLst/>
              </a:rPr>
              <a:t> of trans-resveratrol conjugates than the 150 mg Veri-</a:t>
            </a:r>
            <a:r>
              <a:rPr lang="en-AU" b="0" i="0" u="none" strike="noStrike" dirty="0" err="1">
                <a:solidFill>
                  <a:srgbClr val="000000"/>
                </a:solidFill>
                <a:effectLst/>
              </a:rPr>
              <a:t>te</a:t>
            </a:r>
            <a:r>
              <a:rPr lang="en-AU" b="0" i="0" u="none" strike="noStrike" dirty="0">
                <a:solidFill>
                  <a:srgbClr val="000000"/>
                </a:solidFill>
                <a:effectLst/>
              </a:rPr>
              <a:t>®, indicating significantly enhanced absorption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2593917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1b68fcc093b_0_1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0" i="0" u="none" strike="noStrike" dirty="0">
                <a:solidFill>
                  <a:srgbClr val="000000"/>
                </a:solidFill>
                <a:effectLst/>
                <a:latin typeface="-webkit-standard"/>
              </a:rPr>
              <a:t>We’ll start with why delivery matters, then look at liposomal powders and their evidence base across key actives. Then I’ll walk you through how these are manufactured, and finally we’ll discuss excipient-free manufacturing — both its benefits and its limitations.</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812BBF8E-1007-83ED-F721-71853B622A58}"/>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2DCAD3E1-7666-6B8D-9332-2F8117B673E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019E9D9D-928F-E842-BB40-5FBF2D0A0D2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sz="11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Comparative takeaways</a:t>
            </a:r>
            <a:br>
              <a:rPr lang="en-AU" sz="11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br>
            <a:r>
              <a:rPr lang="en-AU" sz="11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Strongest human liposomal data: Vitamin C, glutathione, CoQ10.</a:t>
            </a:r>
            <a:br>
              <a:rPr lang="en-AU" sz="11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br>
            <a:r>
              <a:rPr lang="en-AU" sz="11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Iron: </a:t>
            </a:r>
            <a:r>
              <a:rPr lang="en-AU" sz="1100" b="0" i="0" u="none" strike="noStrike" dirty="0" err="1">
                <a:solidFill>
                  <a:srgbClr val="000000"/>
                </a:solidFill>
                <a:effectLst/>
                <a:latin typeface="Lato" panose="020F0502020204030203" pitchFamily="34" charset="0"/>
                <a:ea typeface="Lato" panose="020F0502020204030203" pitchFamily="34" charset="0"/>
                <a:cs typeface="Lato" panose="020F0502020204030203" pitchFamily="34" charset="0"/>
              </a:rPr>
              <a:t>sucrosomial</a:t>
            </a:r>
            <a:r>
              <a:rPr lang="en-AU" sz="11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/liposomal </a:t>
            </a:r>
            <a:r>
              <a:rPr lang="en-AU" sz="1100" b="0" i="0" u="none" strike="noStrike" dirty="0" err="1">
                <a:solidFill>
                  <a:srgbClr val="000000"/>
                </a:solidFill>
                <a:effectLst/>
                <a:latin typeface="Lato" panose="020F0502020204030203" pitchFamily="34" charset="0"/>
                <a:ea typeface="Lato" panose="020F0502020204030203" pitchFamily="34" charset="0"/>
                <a:cs typeface="Lato" panose="020F0502020204030203" pitchFamily="34" charset="0"/>
              </a:rPr>
              <a:t>analog</a:t>
            </a:r>
            <a:r>
              <a:rPr lang="en-AU" sz="11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shows robust results.</a:t>
            </a:r>
            <a:br>
              <a:rPr lang="en-AU" sz="11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br>
            <a:r>
              <a:rPr lang="en-AU" sz="11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PEA and Resveratrol: promising with lipid and particle engineering.</a:t>
            </a:r>
          </a:p>
        </p:txBody>
      </p:sp>
    </p:spTree>
    <p:extLst>
      <p:ext uri="{BB962C8B-B14F-4D97-AF65-F5344CB8AC3E}">
        <p14:creationId xmlns:p14="http://schemas.microsoft.com/office/powerpoint/2010/main" val="33970491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C145A632-FB10-09C3-15A9-F1ED7EE45084}"/>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06ACB4BD-81AF-9A8A-1191-41B73AE3ED4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E89DD947-EB34-38BB-4586-DED9103E877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AU"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4375786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0F4788B2-1BEA-1C37-EB77-3BDDF8A9D9EE}"/>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0713B2A4-673D-F1BB-A43E-3FDB181DA03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F223058E-B29E-BAFC-A5EC-C573AE9DD25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endParaRPr lang="en-AU" sz="11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3313335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D9084130-2806-2B86-05C3-7EBA1EFD4DAD}"/>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59A4702B-062E-7174-80D7-582BDBECBFC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783E1843-AC0B-AA73-03EC-484A4ADE255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0" i="0" u="none" strike="noStrike" dirty="0">
                <a:solidFill>
                  <a:srgbClr val="000000"/>
                </a:solidFill>
                <a:effectLst/>
                <a:latin typeface="-webkit-standard"/>
              </a:rPr>
              <a:t>Dried liposomes protect from gastric degradation, improve solubility, and promote lymphatic uptake. They’re also easier to blend into capsules or powders, giving dose uniformity that liquids can’t easily achieve</a:t>
            </a:r>
            <a:endParaRPr lang="en-AU" sz="11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825817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6E28C9B4-E339-8A4D-004F-7533C8587DA3}"/>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FBC5ACF5-6750-AC41-DDE4-D199B88E74E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0FC8A6E1-D439-C882-63A0-A7628AFF354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indent="0">
              <a:buNone/>
            </a:pPr>
            <a:r>
              <a:rPr lang="en-AU" b="1" dirty="0"/>
              <a:t>1) Dramatically better long-term stability vs liquid</a:t>
            </a:r>
            <a:endParaRPr lang="en-AU" dirty="0">
              <a:solidFill>
                <a:srgbClr val="00FDC8"/>
              </a:solidFill>
            </a:endParaRPr>
          </a:p>
          <a:p>
            <a:pPr marL="0" indent="0">
              <a:buNone/>
            </a:pPr>
            <a:r>
              <a:rPr lang="en-AU" dirty="0"/>
              <a:t>Removing water minimizes hydrolysis/</a:t>
            </a:r>
            <a:r>
              <a:rPr lang="en-AU" err="1"/>
              <a:t>oxidationand</a:t>
            </a:r>
            <a:r>
              <a:rPr lang="en-AU" dirty="0"/>
              <a:t> suppresses vesicle fusion—key </a:t>
            </a:r>
            <a:r>
              <a:rPr lang="en-AU" err="1"/>
              <a:t>degradationroutes</a:t>
            </a:r>
            <a:r>
              <a:rPr lang="en-AU" dirty="0"/>
              <a:t> in aqueous suspensions. Reviews </a:t>
            </a:r>
            <a:r>
              <a:rPr lang="en-AU" err="1"/>
              <a:t>andexperiments</a:t>
            </a:r>
            <a:r>
              <a:rPr lang="en-AU" dirty="0"/>
              <a:t> show freeze-drying maintains </a:t>
            </a:r>
            <a:r>
              <a:rPr lang="en-AU" err="1"/>
              <a:t>vesiclestructure</a:t>
            </a:r>
            <a:r>
              <a:rPr lang="en-AU" dirty="0"/>
              <a:t> when paired with </a:t>
            </a:r>
            <a:r>
              <a:rPr lang="en-AU" err="1"/>
              <a:t>propercryo</a:t>
            </a:r>
            <a:r>
              <a:rPr lang="en-AU"/>
              <a:t>/</a:t>
            </a:r>
            <a:r>
              <a:rPr lang="en-AU" err="1"/>
              <a:t>lyoprotectants</a:t>
            </a:r>
            <a:r>
              <a:rPr lang="en-AU"/>
              <a:t>. </a:t>
            </a:r>
            <a:endParaRPr lang="en-AU">
              <a:solidFill>
                <a:srgbClr val="00FDC8"/>
              </a:solidFill>
            </a:endParaRPr>
          </a:p>
          <a:p>
            <a:pPr marL="0" indent="0">
              <a:buNone/>
            </a:pPr>
            <a:r>
              <a:rPr lang="en-AU" b="1" dirty="0"/>
              <a:t>2) Enables true room-temperature storage</a:t>
            </a:r>
            <a:endParaRPr lang="en-AU" dirty="0">
              <a:solidFill>
                <a:srgbClr val="00FDC8"/>
              </a:solidFill>
            </a:endParaRPr>
          </a:p>
          <a:p>
            <a:pPr marL="0" indent="0">
              <a:buNone/>
            </a:pPr>
            <a:r>
              <a:rPr lang="en-AU" dirty="0"/>
              <a:t>Lyophilized lipid nanoparticle (LNP)/</a:t>
            </a:r>
            <a:r>
              <a:rPr lang="en-AU" dirty="0" err="1"/>
              <a:t>liposomevaccines</a:t>
            </a:r>
            <a:r>
              <a:rPr lang="en-AU" dirty="0"/>
              <a:t> retained physicochemical properties </a:t>
            </a:r>
            <a:r>
              <a:rPr lang="en-AU" dirty="0" err="1"/>
              <a:t>andimmunogenicity</a:t>
            </a:r>
            <a:r>
              <a:rPr lang="en-AU" dirty="0"/>
              <a:t> </a:t>
            </a:r>
            <a:r>
              <a:rPr lang="en-AU" b="1" dirty="0"/>
              <a:t>at 25 °C</a:t>
            </a:r>
            <a:r>
              <a:rPr lang="en-AU" dirty="0"/>
              <a:t>, showing the </a:t>
            </a:r>
            <a:r>
              <a:rPr lang="en-AU" dirty="0" err="1"/>
              <a:t>logisticsupside</a:t>
            </a:r>
            <a:r>
              <a:rPr lang="en-AU" dirty="0"/>
              <a:t> of dry formats. </a:t>
            </a:r>
            <a:endParaRPr lang="en-AU">
              <a:solidFill>
                <a:srgbClr val="00FDC8"/>
              </a:solidFill>
            </a:endParaRPr>
          </a:p>
          <a:p>
            <a:pPr>
              <a:buNone/>
            </a:pPr>
            <a:endParaRPr lang="en-AU"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864969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3BA796E8-9924-5BEB-08F1-7DD2CDD5F7B2}"/>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3C9B9DFE-32AC-20D8-2DC0-B35BFA98121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DB8A59EB-3BDF-4DF9-6C10-39F721927AB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endParaRPr lang="en-AU" sz="11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8959012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51DA68AC-CA43-B28B-9BC7-20A32B3F9BCA}"/>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A998193E-52E5-71E1-1361-422E7DCD6BC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C858FAE7-2F09-6C26-D659-9CBC99724CC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AU" sz="11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When we say ‘excipient-free,’ we mean eliminating binders, fillers, lubricants, and artificial additives. This creates cleaner labels and sometimes improves performance. But it’s technically challenging.</a:t>
            </a:r>
            <a:endParaRPr lang="en-US" sz="1100"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964623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0AC0DACB-CCB6-6635-01B5-AAE95C8D669D}"/>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FD8CB22F-0870-A5A2-2331-671F85AC8D0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C4639E16-6445-5B8B-F086-786F3216874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1" i="0" u="none" strike="noStrike" dirty="0">
                <a:solidFill>
                  <a:srgbClr val="000000"/>
                </a:solidFill>
                <a:effectLst/>
              </a:rPr>
              <a:t>What do we mean by “excipient-free”?</a:t>
            </a:r>
            <a:br>
              <a:rPr lang="en-AU" dirty="0"/>
            </a:br>
            <a:r>
              <a:rPr lang="en-AU" b="0" i="0" u="none" strike="noStrike" dirty="0">
                <a:solidFill>
                  <a:srgbClr val="000000"/>
                </a:solidFill>
                <a:effectLst/>
                <a:latin typeface="-webkit-standard"/>
              </a:rPr>
              <a:t>Formulas with zero (or minimal) binders, fillers, glidants, lubricants, coatings, artificial </a:t>
            </a:r>
            <a:r>
              <a:rPr lang="en-AU" b="0" i="0" u="none" strike="noStrike" dirty="0" err="1">
                <a:solidFill>
                  <a:srgbClr val="000000"/>
                </a:solidFill>
                <a:effectLst/>
                <a:latin typeface="-webkit-standard"/>
              </a:rPr>
              <a:t>colors</a:t>
            </a:r>
            <a:r>
              <a:rPr lang="en-AU" b="0" i="0" u="none" strike="noStrike" dirty="0">
                <a:solidFill>
                  <a:srgbClr val="000000"/>
                </a:solidFill>
                <a:effectLst/>
                <a:latin typeface="-webkit-standard"/>
              </a:rPr>
              <a:t>/sweeteners. Drivers: bioavailability, tolerability, “clean label,” capsule size.</a:t>
            </a:r>
            <a:endParaRPr dirty="0"/>
          </a:p>
        </p:txBody>
      </p:sp>
    </p:spTree>
    <p:extLst>
      <p:ext uri="{BB962C8B-B14F-4D97-AF65-F5344CB8AC3E}">
        <p14:creationId xmlns:p14="http://schemas.microsoft.com/office/powerpoint/2010/main" val="16994651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37D5BA13-28A4-E235-A26A-1A0C381E0775}"/>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D7217440-EF6C-E53B-62C8-8D82AC3FD8C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40F2CC76-3BD4-4EEE-7001-78A101D3CD4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1" i="0" u="none" strike="noStrike" dirty="0">
                <a:solidFill>
                  <a:srgbClr val="000000"/>
                </a:solidFill>
                <a:effectLst/>
              </a:rPr>
              <a:t>SUPERIOR STABILITY</a:t>
            </a:r>
          </a:p>
          <a:p>
            <a:pPr marL="0" lvl="0" indent="0" algn="l" rtl="0">
              <a:spcBef>
                <a:spcPts val="0"/>
              </a:spcBef>
              <a:spcAft>
                <a:spcPts val="0"/>
              </a:spcAft>
              <a:buNone/>
            </a:pPr>
            <a:r>
              <a:rPr lang="en-AU" b="1" i="0" u="none" strike="noStrike" dirty="0">
                <a:solidFill>
                  <a:srgbClr val="000000"/>
                </a:solidFill>
                <a:effectLst/>
              </a:rPr>
              <a:t>Prevents degradation caused by oxidation</a:t>
            </a:r>
          </a:p>
          <a:p>
            <a:pPr marL="0" lvl="0" indent="0" algn="l" rtl="0">
              <a:spcBef>
                <a:spcPts val="0"/>
              </a:spcBef>
              <a:spcAft>
                <a:spcPts val="0"/>
              </a:spcAft>
              <a:buNone/>
            </a:pPr>
            <a:r>
              <a:rPr lang="en-AU" b="1" i="0" u="none" strike="noStrike" dirty="0">
                <a:solidFill>
                  <a:srgbClr val="000000"/>
                </a:solidFill>
                <a:effectLst/>
              </a:rPr>
              <a:t>and hydrolysis, keeping active</a:t>
            </a:r>
          </a:p>
          <a:p>
            <a:pPr marL="0" lvl="0" indent="0" algn="l" rtl="0">
              <a:spcBef>
                <a:spcPts val="0"/>
              </a:spcBef>
              <a:spcAft>
                <a:spcPts val="0"/>
              </a:spcAft>
              <a:buNone/>
            </a:pPr>
            <a:r>
              <a:rPr lang="en-AU" b="1" i="0" u="none" strike="noStrike" dirty="0">
                <a:solidFill>
                  <a:srgbClr val="000000"/>
                </a:solidFill>
                <a:effectLst/>
              </a:rPr>
              <a:t>ingredients intact.</a:t>
            </a:r>
          </a:p>
          <a:p>
            <a:pPr marL="0" lvl="0" indent="0" algn="l" rtl="0">
              <a:spcBef>
                <a:spcPts val="0"/>
              </a:spcBef>
              <a:spcAft>
                <a:spcPts val="0"/>
              </a:spcAft>
              <a:buNone/>
            </a:pPr>
            <a:r>
              <a:rPr lang="en-AU" b="1" i="0" u="none" strike="noStrike" dirty="0">
                <a:solidFill>
                  <a:srgbClr val="000000"/>
                </a:solidFill>
                <a:effectLst/>
              </a:rPr>
              <a:t>I N C R E A S E D ABSORPTION</a:t>
            </a:r>
          </a:p>
          <a:p>
            <a:pPr marL="0" lvl="0" indent="0" algn="l" rtl="0">
              <a:spcBef>
                <a:spcPts val="0"/>
              </a:spcBef>
              <a:spcAft>
                <a:spcPts val="0"/>
              </a:spcAft>
              <a:buNone/>
            </a:pPr>
            <a:r>
              <a:rPr lang="en-AU" b="1" i="0" u="none" strike="noStrike" dirty="0">
                <a:solidFill>
                  <a:srgbClr val="000000"/>
                </a:solidFill>
                <a:effectLst/>
              </a:rPr>
              <a:t>Liposomes protect nutrients and deliver</a:t>
            </a:r>
          </a:p>
          <a:p>
            <a:pPr marL="0" lvl="0" indent="0" algn="l" rtl="0">
              <a:spcBef>
                <a:spcPts val="0"/>
              </a:spcBef>
              <a:spcAft>
                <a:spcPts val="0"/>
              </a:spcAft>
              <a:buNone/>
            </a:pPr>
            <a:r>
              <a:rPr lang="en-AU" b="1" i="0" u="none" strike="noStrike" dirty="0">
                <a:solidFill>
                  <a:srgbClr val="000000"/>
                </a:solidFill>
                <a:effectLst/>
              </a:rPr>
              <a:t>them directly to cells for improved</a:t>
            </a:r>
          </a:p>
          <a:p>
            <a:pPr marL="0" lvl="0" indent="0" algn="l" rtl="0">
              <a:spcBef>
                <a:spcPts val="0"/>
              </a:spcBef>
              <a:spcAft>
                <a:spcPts val="0"/>
              </a:spcAft>
              <a:buNone/>
            </a:pPr>
            <a:r>
              <a:rPr lang="en-AU" b="1" i="0" u="none" strike="noStrike" dirty="0">
                <a:solidFill>
                  <a:srgbClr val="000000"/>
                </a:solidFill>
                <a:effectLst/>
              </a:rPr>
              <a:t>bioavailability.</a:t>
            </a:r>
          </a:p>
          <a:p>
            <a:pPr marL="0" lvl="0" indent="0" algn="l" rtl="0">
              <a:spcBef>
                <a:spcPts val="0"/>
              </a:spcBef>
              <a:spcAft>
                <a:spcPts val="0"/>
              </a:spcAft>
              <a:buNone/>
            </a:pPr>
            <a:r>
              <a:rPr lang="en-AU" b="1" i="0" u="none" strike="noStrike" dirty="0">
                <a:solidFill>
                  <a:srgbClr val="000000"/>
                </a:solidFill>
                <a:effectLst/>
              </a:rPr>
              <a:t>L O N G E R SHELF LIFE</a:t>
            </a:r>
          </a:p>
          <a:p>
            <a:pPr marL="0" lvl="0" indent="0" algn="l" rtl="0">
              <a:spcBef>
                <a:spcPts val="0"/>
              </a:spcBef>
              <a:spcAft>
                <a:spcPts val="0"/>
              </a:spcAft>
              <a:buNone/>
            </a:pPr>
            <a:r>
              <a:rPr lang="en-AU" b="1" i="0" u="none" strike="noStrike" dirty="0">
                <a:solidFill>
                  <a:srgbClr val="000000"/>
                </a:solidFill>
                <a:effectLst/>
              </a:rPr>
              <a:t>Dry formulations are more resistant to</a:t>
            </a:r>
          </a:p>
          <a:p>
            <a:pPr marL="0" lvl="0" indent="0" algn="l" rtl="0">
              <a:spcBef>
                <a:spcPts val="0"/>
              </a:spcBef>
              <a:spcAft>
                <a:spcPts val="0"/>
              </a:spcAft>
              <a:buNone/>
            </a:pPr>
            <a:r>
              <a:rPr lang="en-AU" b="1" i="0" u="none" strike="noStrike" dirty="0">
                <a:solidFill>
                  <a:srgbClr val="000000"/>
                </a:solidFill>
                <a:effectLst/>
              </a:rPr>
              <a:t>temperature fluctuations and microbial</a:t>
            </a:r>
          </a:p>
          <a:p>
            <a:pPr marL="0" lvl="0" indent="0" algn="l" rtl="0">
              <a:spcBef>
                <a:spcPts val="0"/>
              </a:spcBef>
              <a:spcAft>
                <a:spcPts val="0"/>
              </a:spcAft>
              <a:buNone/>
            </a:pPr>
            <a:r>
              <a:rPr lang="en-AU" b="1" i="0" u="none" strike="noStrike" dirty="0">
                <a:solidFill>
                  <a:srgbClr val="000000"/>
                </a:solidFill>
                <a:effectLst/>
              </a:rPr>
              <a:t>contamination.</a:t>
            </a:r>
          </a:p>
          <a:p>
            <a:pPr marL="0" lvl="0" indent="0" algn="l" rtl="0">
              <a:spcBef>
                <a:spcPts val="0"/>
              </a:spcBef>
              <a:spcAft>
                <a:spcPts val="0"/>
              </a:spcAft>
              <a:buNone/>
            </a:pPr>
            <a:r>
              <a:rPr lang="en-AU" b="1" i="0" u="none" strike="noStrike" dirty="0">
                <a:solidFill>
                  <a:srgbClr val="000000"/>
                </a:solidFill>
                <a:effectLst/>
              </a:rPr>
              <a:t>R E TA I N E D POTENCY</a:t>
            </a:r>
          </a:p>
          <a:p>
            <a:pPr marL="0" lvl="0" indent="0" algn="l" rtl="0">
              <a:spcBef>
                <a:spcPts val="0"/>
              </a:spcBef>
              <a:spcAft>
                <a:spcPts val="0"/>
              </a:spcAft>
              <a:buNone/>
            </a:pPr>
            <a:r>
              <a:rPr lang="en-AU" b="1" i="0" u="none" strike="noStrike" dirty="0">
                <a:solidFill>
                  <a:srgbClr val="000000"/>
                </a:solidFill>
                <a:effectLst/>
              </a:rPr>
              <a:t>Prevents ingredient leakage and</a:t>
            </a:r>
          </a:p>
          <a:p>
            <a:pPr marL="0" lvl="0" indent="0" algn="l" rtl="0">
              <a:spcBef>
                <a:spcPts val="0"/>
              </a:spcBef>
              <a:spcAft>
                <a:spcPts val="0"/>
              </a:spcAft>
              <a:buNone/>
            </a:pPr>
            <a:r>
              <a:rPr lang="en-AU" b="1" i="0" u="none" strike="noStrike" dirty="0">
                <a:solidFill>
                  <a:srgbClr val="000000"/>
                </a:solidFill>
                <a:effectLst/>
              </a:rPr>
              <a:t>maintains encapsulation efficiency</a:t>
            </a:r>
          </a:p>
          <a:p>
            <a:pPr marL="0" lvl="0" indent="0" algn="l" rtl="0">
              <a:spcBef>
                <a:spcPts val="0"/>
              </a:spcBef>
              <a:spcAft>
                <a:spcPts val="0"/>
              </a:spcAft>
              <a:buNone/>
            </a:pPr>
            <a:r>
              <a:rPr lang="en-AU" b="1" i="0" u="none" strike="noStrike" dirty="0">
                <a:solidFill>
                  <a:srgbClr val="000000"/>
                </a:solidFill>
                <a:effectLst/>
              </a:rPr>
              <a:t>over time.</a:t>
            </a:r>
          </a:p>
          <a:p>
            <a:pPr marL="0" lvl="0" indent="0" algn="l" rtl="0">
              <a:spcBef>
                <a:spcPts val="0"/>
              </a:spcBef>
              <a:spcAft>
                <a:spcPts val="0"/>
              </a:spcAft>
              <a:buNone/>
            </a:pPr>
            <a:r>
              <a:rPr lang="en-AU" b="1" i="0" u="none" strike="noStrike" dirty="0">
                <a:solidFill>
                  <a:srgbClr val="000000"/>
                </a:solidFill>
                <a:effectLst/>
              </a:rPr>
              <a:t>E A S Y RECONSTITUTION</a:t>
            </a:r>
          </a:p>
          <a:p>
            <a:pPr marL="0" lvl="0" indent="0" algn="l" rtl="0">
              <a:spcBef>
                <a:spcPts val="0"/>
              </a:spcBef>
              <a:spcAft>
                <a:spcPts val="0"/>
              </a:spcAft>
              <a:buNone/>
            </a:pPr>
            <a:r>
              <a:rPr lang="en-AU" b="1" i="0" u="none" strike="noStrike" dirty="0">
                <a:solidFill>
                  <a:srgbClr val="000000"/>
                </a:solidFill>
                <a:effectLst/>
              </a:rPr>
              <a:t>Simply mix with water to restore the</a:t>
            </a:r>
          </a:p>
          <a:p>
            <a:pPr marL="0" lvl="0" indent="0" algn="l" rtl="0">
              <a:spcBef>
                <a:spcPts val="0"/>
              </a:spcBef>
              <a:spcAft>
                <a:spcPts val="0"/>
              </a:spcAft>
              <a:buNone/>
            </a:pPr>
            <a:r>
              <a:rPr lang="en-AU" b="1" i="0" u="none" strike="noStrike" dirty="0">
                <a:solidFill>
                  <a:srgbClr val="000000"/>
                </a:solidFill>
                <a:effectLst/>
              </a:rPr>
              <a:t>original liposomal structure or take as a</a:t>
            </a:r>
          </a:p>
          <a:p>
            <a:pPr marL="0" lvl="0" indent="0" algn="l" rtl="0">
              <a:spcBef>
                <a:spcPts val="0"/>
              </a:spcBef>
              <a:spcAft>
                <a:spcPts val="0"/>
              </a:spcAft>
              <a:buNone/>
            </a:pPr>
            <a:r>
              <a:rPr lang="en-AU" b="1" i="0" u="none" strike="noStrike" dirty="0">
                <a:solidFill>
                  <a:srgbClr val="000000"/>
                </a:solidFill>
                <a:effectLst/>
              </a:rPr>
              <a:t>capsule for ease and convenience.</a:t>
            </a:r>
            <a:endParaRPr dirty="0"/>
          </a:p>
        </p:txBody>
      </p:sp>
    </p:spTree>
    <p:extLst>
      <p:ext uri="{BB962C8B-B14F-4D97-AF65-F5344CB8AC3E}">
        <p14:creationId xmlns:p14="http://schemas.microsoft.com/office/powerpoint/2010/main" val="12632451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8324741A-4565-D4D5-D59C-26588F5D50A8}"/>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9CEDE58C-B232-A195-14EB-3AFABCEF977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512E266A-803F-FE07-85EE-88D0EBB21FE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1" i="0" u="none" strike="noStrike" dirty="0">
                <a:solidFill>
                  <a:srgbClr val="000000"/>
                </a:solidFill>
                <a:effectLst/>
              </a:rPr>
              <a:t>SUPERIOR STABILITY</a:t>
            </a:r>
          </a:p>
          <a:p>
            <a:pPr marL="0" lvl="0" indent="0" algn="l" rtl="0">
              <a:spcBef>
                <a:spcPts val="0"/>
              </a:spcBef>
              <a:spcAft>
                <a:spcPts val="0"/>
              </a:spcAft>
              <a:buNone/>
            </a:pPr>
            <a:r>
              <a:rPr lang="en-AU" b="1" i="0" u="none" strike="noStrike" dirty="0">
                <a:solidFill>
                  <a:srgbClr val="000000"/>
                </a:solidFill>
                <a:effectLst/>
              </a:rPr>
              <a:t>Prevents degradation caused by oxidation</a:t>
            </a:r>
          </a:p>
          <a:p>
            <a:pPr marL="0" lvl="0" indent="0" algn="l" rtl="0">
              <a:spcBef>
                <a:spcPts val="0"/>
              </a:spcBef>
              <a:spcAft>
                <a:spcPts val="0"/>
              </a:spcAft>
              <a:buNone/>
            </a:pPr>
            <a:r>
              <a:rPr lang="en-AU" b="1" i="0" u="none" strike="noStrike" dirty="0">
                <a:solidFill>
                  <a:srgbClr val="000000"/>
                </a:solidFill>
                <a:effectLst/>
              </a:rPr>
              <a:t>and hydrolysis, keeping active</a:t>
            </a:r>
          </a:p>
          <a:p>
            <a:pPr marL="0" lvl="0" indent="0" algn="l" rtl="0">
              <a:spcBef>
                <a:spcPts val="0"/>
              </a:spcBef>
              <a:spcAft>
                <a:spcPts val="0"/>
              </a:spcAft>
              <a:buNone/>
            </a:pPr>
            <a:r>
              <a:rPr lang="en-AU" b="1" i="0" u="none" strike="noStrike" dirty="0">
                <a:solidFill>
                  <a:srgbClr val="000000"/>
                </a:solidFill>
                <a:effectLst/>
              </a:rPr>
              <a:t>ingredients intact.</a:t>
            </a:r>
          </a:p>
          <a:p>
            <a:pPr marL="0" lvl="0" indent="0" algn="l" rtl="0">
              <a:spcBef>
                <a:spcPts val="0"/>
              </a:spcBef>
              <a:spcAft>
                <a:spcPts val="0"/>
              </a:spcAft>
              <a:buNone/>
            </a:pPr>
            <a:r>
              <a:rPr lang="en-AU" b="1" i="0" u="none" strike="noStrike" dirty="0">
                <a:solidFill>
                  <a:srgbClr val="000000"/>
                </a:solidFill>
                <a:effectLst/>
              </a:rPr>
              <a:t>I N C R E A S E D ABSORPTION</a:t>
            </a:r>
          </a:p>
          <a:p>
            <a:pPr marL="0" lvl="0" indent="0" algn="l" rtl="0">
              <a:spcBef>
                <a:spcPts val="0"/>
              </a:spcBef>
              <a:spcAft>
                <a:spcPts val="0"/>
              </a:spcAft>
              <a:buNone/>
            </a:pPr>
            <a:r>
              <a:rPr lang="en-AU" b="1" i="0" u="none" strike="noStrike" dirty="0">
                <a:solidFill>
                  <a:srgbClr val="000000"/>
                </a:solidFill>
                <a:effectLst/>
              </a:rPr>
              <a:t>Liposomes protect nutrients and deliver</a:t>
            </a:r>
          </a:p>
          <a:p>
            <a:pPr marL="0" lvl="0" indent="0" algn="l" rtl="0">
              <a:spcBef>
                <a:spcPts val="0"/>
              </a:spcBef>
              <a:spcAft>
                <a:spcPts val="0"/>
              </a:spcAft>
              <a:buNone/>
            </a:pPr>
            <a:r>
              <a:rPr lang="en-AU" b="1" i="0" u="none" strike="noStrike" dirty="0">
                <a:solidFill>
                  <a:srgbClr val="000000"/>
                </a:solidFill>
                <a:effectLst/>
              </a:rPr>
              <a:t>them directly to cells for improved</a:t>
            </a:r>
          </a:p>
          <a:p>
            <a:pPr marL="0" lvl="0" indent="0" algn="l" rtl="0">
              <a:spcBef>
                <a:spcPts val="0"/>
              </a:spcBef>
              <a:spcAft>
                <a:spcPts val="0"/>
              </a:spcAft>
              <a:buNone/>
            </a:pPr>
            <a:r>
              <a:rPr lang="en-AU" b="1" i="0" u="none" strike="noStrike" dirty="0">
                <a:solidFill>
                  <a:srgbClr val="000000"/>
                </a:solidFill>
                <a:effectLst/>
              </a:rPr>
              <a:t>bioavailability.</a:t>
            </a:r>
          </a:p>
          <a:p>
            <a:pPr marL="0" lvl="0" indent="0" algn="l" rtl="0">
              <a:spcBef>
                <a:spcPts val="0"/>
              </a:spcBef>
              <a:spcAft>
                <a:spcPts val="0"/>
              </a:spcAft>
              <a:buNone/>
            </a:pPr>
            <a:r>
              <a:rPr lang="en-AU" b="1" i="0" u="none" strike="noStrike" dirty="0">
                <a:solidFill>
                  <a:srgbClr val="000000"/>
                </a:solidFill>
                <a:effectLst/>
              </a:rPr>
              <a:t>L O N G E R SHELF LIFE</a:t>
            </a:r>
          </a:p>
          <a:p>
            <a:pPr marL="0" lvl="0" indent="0" algn="l" rtl="0">
              <a:spcBef>
                <a:spcPts val="0"/>
              </a:spcBef>
              <a:spcAft>
                <a:spcPts val="0"/>
              </a:spcAft>
              <a:buNone/>
            </a:pPr>
            <a:r>
              <a:rPr lang="en-AU" b="1" i="0" u="none" strike="noStrike" dirty="0">
                <a:solidFill>
                  <a:srgbClr val="000000"/>
                </a:solidFill>
                <a:effectLst/>
              </a:rPr>
              <a:t>Dry formulations are more resistant to</a:t>
            </a:r>
          </a:p>
          <a:p>
            <a:pPr marL="0" lvl="0" indent="0" algn="l" rtl="0">
              <a:spcBef>
                <a:spcPts val="0"/>
              </a:spcBef>
              <a:spcAft>
                <a:spcPts val="0"/>
              </a:spcAft>
              <a:buNone/>
            </a:pPr>
            <a:r>
              <a:rPr lang="en-AU" b="1" i="0" u="none" strike="noStrike" dirty="0">
                <a:solidFill>
                  <a:srgbClr val="000000"/>
                </a:solidFill>
                <a:effectLst/>
              </a:rPr>
              <a:t>temperature fluctuations and microbial</a:t>
            </a:r>
          </a:p>
          <a:p>
            <a:pPr marL="0" lvl="0" indent="0" algn="l" rtl="0">
              <a:spcBef>
                <a:spcPts val="0"/>
              </a:spcBef>
              <a:spcAft>
                <a:spcPts val="0"/>
              </a:spcAft>
              <a:buNone/>
            </a:pPr>
            <a:r>
              <a:rPr lang="en-AU" b="1" i="0" u="none" strike="noStrike" dirty="0">
                <a:solidFill>
                  <a:srgbClr val="000000"/>
                </a:solidFill>
                <a:effectLst/>
              </a:rPr>
              <a:t>contamination.</a:t>
            </a:r>
          </a:p>
          <a:p>
            <a:pPr marL="0" lvl="0" indent="0" algn="l" rtl="0">
              <a:spcBef>
                <a:spcPts val="0"/>
              </a:spcBef>
              <a:spcAft>
                <a:spcPts val="0"/>
              </a:spcAft>
              <a:buNone/>
            </a:pPr>
            <a:r>
              <a:rPr lang="en-AU" b="1" i="0" u="none" strike="noStrike" dirty="0">
                <a:solidFill>
                  <a:srgbClr val="000000"/>
                </a:solidFill>
                <a:effectLst/>
              </a:rPr>
              <a:t>R E TA I N E D POTENCY</a:t>
            </a:r>
          </a:p>
          <a:p>
            <a:pPr marL="0" lvl="0" indent="0" algn="l" rtl="0">
              <a:spcBef>
                <a:spcPts val="0"/>
              </a:spcBef>
              <a:spcAft>
                <a:spcPts val="0"/>
              </a:spcAft>
              <a:buNone/>
            </a:pPr>
            <a:r>
              <a:rPr lang="en-AU" b="1" i="0" u="none" strike="noStrike" dirty="0">
                <a:solidFill>
                  <a:srgbClr val="000000"/>
                </a:solidFill>
                <a:effectLst/>
              </a:rPr>
              <a:t>Prevents ingredient leakage and</a:t>
            </a:r>
          </a:p>
          <a:p>
            <a:pPr marL="0" lvl="0" indent="0" algn="l" rtl="0">
              <a:spcBef>
                <a:spcPts val="0"/>
              </a:spcBef>
              <a:spcAft>
                <a:spcPts val="0"/>
              </a:spcAft>
              <a:buNone/>
            </a:pPr>
            <a:r>
              <a:rPr lang="en-AU" b="1" i="0" u="none" strike="noStrike" dirty="0">
                <a:solidFill>
                  <a:srgbClr val="000000"/>
                </a:solidFill>
                <a:effectLst/>
              </a:rPr>
              <a:t>maintains encapsulation efficiency</a:t>
            </a:r>
          </a:p>
          <a:p>
            <a:pPr marL="0" lvl="0" indent="0" algn="l" rtl="0">
              <a:spcBef>
                <a:spcPts val="0"/>
              </a:spcBef>
              <a:spcAft>
                <a:spcPts val="0"/>
              </a:spcAft>
              <a:buNone/>
            </a:pPr>
            <a:r>
              <a:rPr lang="en-AU" b="1" i="0" u="none" strike="noStrike" dirty="0">
                <a:solidFill>
                  <a:srgbClr val="000000"/>
                </a:solidFill>
                <a:effectLst/>
              </a:rPr>
              <a:t>over time.</a:t>
            </a:r>
          </a:p>
          <a:p>
            <a:pPr marL="0" lvl="0" indent="0" algn="l" rtl="0">
              <a:spcBef>
                <a:spcPts val="0"/>
              </a:spcBef>
              <a:spcAft>
                <a:spcPts val="0"/>
              </a:spcAft>
              <a:buNone/>
            </a:pPr>
            <a:r>
              <a:rPr lang="en-AU" b="1" i="0" u="none" strike="noStrike" dirty="0">
                <a:solidFill>
                  <a:srgbClr val="000000"/>
                </a:solidFill>
                <a:effectLst/>
              </a:rPr>
              <a:t>E A S Y RECONSTITUTION</a:t>
            </a:r>
          </a:p>
          <a:p>
            <a:pPr marL="0" lvl="0" indent="0" algn="l" rtl="0">
              <a:spcBef>
                <a:spcPts val="0"/>
              </a:spcBef>
              <a:spcAft>
                <a:spcPts val="0"/>
              </a:spcAft>
              <a:buNone/>
            </a:pPr>
            <a:r>
              <a:rPr lang="en-AU" b="1" i="0" u="none" strike="noStrike" dirty="0">
                <a:solidFill>
                  <a:srgbClr val="000000"/>
                </a:solidFill>
                <a:effectLst/>
              </a:rPr>
              <a:t>Simply mix with water to restore the</a:t>
            </a:r>
          </a:p>
          <a:p>
            <a:pPr marL="0" lvl="0" indent="0" algn="l" rtl="0">
              <a:spcBef>
                <a:spcPts val="0"/>
              </a:spcBef>
              <a:spcAft>
                <a:spcPts val="0"/>
              </a:spcAft>
              <a:buNone/>
            </a:pPr>
            <a:r>
              <a:rPr lang="en-AU" b="1" i="0" u="none" strike="noStrike" dirty="0">
                <a:solidFill>
                  <a:srgbClr val="000000"/>
                </a:solidFill>
                <a:effectLst/>
              </a:rPr>
              <a:t>original liposomal structure or take as a</a:t>
            </a:r>
          </a:p>
          <a:p>
            <a:pPr marL="0" lvl="0" indent="0" algn="l" rtl="0">
              <a:spcBef>
                <a:spcPts val="0"/>
              </a:spcBef>
              <a:spcAft>
                <a:spcPts val="0"/>
              </a:spcAft>
              <a:buNone/>
            </a:pPr>
            <a:r>
              <a:rPr lang="en-AU" b="1" i="0" u="none" strike="noStrike" dirty="0">
                <a:solidFill>
                  <a:srgbClr val="000000"/>
                </a:solidFill>
                <a:effectLst/>
              </a:rPr>
              <a:t>capsule for ease and convenience.</a:t>
            </a:r>
            <a:endParaRPr dirty="0"/>
          </a:p>
        </p:txBody>
      </p:sp>
    </p:spTree>
    <p:extLst>
      <p:ext uri="{BB962C8B-B14F-4D97-AF65-F5344CB8AC3E}">
        <p14:creationId xmlns:p14="http://schemas.microsoft.com/office/powerpoint/2010/main" val="3938156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a:extLst>
            <a:ext uri="{FF2B5EF4-FFF2-40B4-BE49-F238E27FC236}">
              <a16:creationId xmlns:a16="http://schemas.microsoft.com/office/drawing/2014/main" id="{19732E2E-57BB-58C2-B11D-02C3BCFD0399}"/>
            </a:ext>
          </a:extLst>
        </p:cNvPr>
        <p:cNvGrpSpPr/>
        <p:nvPr/>
      </p:nvGrpSpPr>
      <p:grpSpPr>
        <a:xfrm>
          <a:off x="0" y="0"/>
          <a:ext cx="0" cy="0"/>
          <a:chOff x="0" y="0"/>
          <a:chExt cx="0" cy="0"/>
        </a:xfrm>
      </p:grpSpPr>
      <p:sp>
        <p:nvSpPr>
          <p:cNvPr id="53" name="Google Shape;53;p:notes">
            <a:extLst>
              <a:ext uri="{FF2B5EF4-FFF2-40B4-BE49-F238E27FC236}">
                <a16:creationId xmlns:a16="http://schemas.microsoft.com/office/drawing/2014/main" id="{19A67605-7BEC-46DF-544B-6564EDC2C3C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p:notes">
            <a:extLst>
              <a:ext uri="{FF2B5EF4-FFF2-40B4-BE49-F238E27FC236}">
                <a16:creationId xmlns:a16="http://schemas.microsoft.com/office/drawing/2014/main" id="{CDE0294D-0E53-302F-8580-77DEFB4AC2F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AU" sz="1400" baseline="0" dirty="0">
              <a:latin typeface="-webkit-standard"/>
            </a:endParaRPr>
          </a:p>
        </p:txBody>
      </p:sp>
    </p:spTree>
    <p:extLst>
      <p:ext uri="{BB962C8B-B14F-4D97-AF65-F5344CB8AC3E}">
        <p14:creationId xmlns:p14="http://schemas.microsoft.com/office/powerpoint/2010/main" val="27919010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3BD183CF-ED14-E78B-F50D-49AF03C624D4}"/>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E5E9BB8A-B2DC-45C9-5715-426B461336E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CB6BF872-CB18-1543-E199-DC9964E8972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1" i="0" u="none" strike="noStrike" dirty="0">
                <a:solidFill>
                  <a:srgbClr val="000000"/>
                </a:solidFill>
                <a:effectLst/>
              </a:rPr>
              <a:t>Background</a:t>
            </a:r>
          </a:p>
          <a:p>
            <a:pPr algn="l">
              <a:buFont typeface="Arial" panose="020B0604020202020204" pitchFamily="34" charset="0"/>
              <a:buChar char="•"/>
            </a:pPr>
            <a:r>
              <a:rPr lang="en-AU" b="0" i="0" u="none" strike="noStrike" dirty="0">
                <a:solidFill>
                  <a:srgbClr val="000000"/>
                </a:solidFill>
                <a:effectLst/>
              </a:rPr>
              <a:t>Most powders filled into hard capsules require excipients (e.g., flow aids, lubricants, diluents) to achieve accurate dosing, good flowability, and uniform fill weight.</a:t>
            </a:r>
          </a:p>
          <a:p>
            <a:pPr algn="l">
              <a:buFont typeface="Arial" panose="020B0604020202020204" pitchFamily="34" charset="0"/>
              <a:buChar char="•"/>
            </a:pPr>
            <a:r>
              <a:rPr lang="en-AU" b="0" i="0" u="none" strike="noStrike" dirty="0">
                <a:solidFill>
                  <a:srgbClr val="000000"/>
                </a:solidFill>
                <a:effectLst/>
              </a:rPr>
              <a:t>However, </a:t>
            </a:r>
            <a:r>
              <a:rPr lang="en-AU" b="1" i="0" u="none" strike="noStrike" dirty="0">
                <a:solidFill>
                  <a:srgbClr val="000000"/>
                </a:solidFill>
                <a:effectLst/>
              </a:rPr>
              <a:t>direct capsule filling without excipients</a:t>
            </a:r>
            <a:r>
              <a:rPr lang="en-AU" b="0" i="0" u="none" strike="noStrike" dirty="0">
                <a:solidFill>
                  <a:srgbClr val="000000"/>
                </a:solidFill>
                <a:effectLst/>
              </a:rPr>
              <a:t> could be desirable for highly potent drugs, “clean-label” formulations, or minimizing inactive components.</a:t>
            </a:r>
          </a:p>
          <a:p>
            <a:pPr algn="l">
              <a:buFont typeface="Arial" panose="020B0604020202020204" pitchFamily="34" charset="0"/>
              <a:buChar char="•"/>
            </a:pPr>
            <a:r>
              <a:rPr lang="en-AU" b="0" i="0" u="none" strike="noStrike" dirty="0">
                <a:solidFill>
                  <a:srgbClr val="000000"/>
                </a:solidFill>
                <a:effectLst/>
              </a:rPr>
              <a:t>The study explores the feasibility of filling pure drug powders directly into capsules.</a:t>
            </a:r>
          </a:p>
          <a:p>
            <a:pPr algn="l">
              <a:buNone/>
            </a:pPr>
            <a:r>
              <a:rPr lang="en-AU" b="1" i="0" u="none" strike="noStrike" dirty="0">
                <a:solidFill>
                  <a:srgbClr val="000000"/>
                </a:solidFill>
                <a:effectLst/>
              </a:rPr>
              <a:t>Key Points</a:t>
            </a:r>
          </a:p>
          <a:p>
            <a:pPr algn="l">
              <a:buFont typeface="+mj-lt"/>
              <a:buAutoNum type="arabicPeriod"/>
            </a:pPr>
            <a:r>
              <a:rPr lang="en-AU" b="1" i="0" u="none" strike="noStrike" dirty="0">
                <a:solidFill>
                  <a:srgbClr val="000000"/>
                </a:solidFill>
                <a:effectLst/>
              </a:rPr>
              <a:t>Powder characteristics studied:</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Flow properties, bulk density, particle size distribution, and compressibility of various drug powders.</a:t>
            </a:r>
          </a:p>
          <a:p>
            <a:pPr marL="742950" lvl="1" indent="-285750" algn="l">
              <a:buFont typeface="+mj-lt"/>
              <a:buAutoNum type="arabicPeriod"/>
            </a:pPr>
            <a:r>
              <a:rPr lang="en-AU" b="0" i="0" u="none" strike="noStrike" dirty="0">
                <a:solidFill>
                  <a:srgbClr val="000000"/>
                </a:solidFill>
                <a:effectLst/>
              </a:rPr>
              <a:t>Impact of these physicochemical parameters on capsule-filling performance.</a:t>
            </a:r>
          </a:p>
          <a:p>
            <a:pPr algn="l">
              <a:buFont typeface="+mj-lt"/>
              <a:buAutoNum type="arabicPeriod"/>
            </a:pPr>
            <a:r>
              <a:rPr lang="en-AU" b="1" i="0" u="none" strike="noStrike" dirty="0">
                <a:solidFill>
                  <a:srgbClr val="000000"/>
                </a:solidFill>
                <a:effectLst/>
              </a:rPr>
              <a:t>Filling performance without excipients:</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Many powders showed </a:t>
            </a:r>
            <a:r>
              <a:rPr lang="en-AU" b="1" i="0" u="none" strike="noStrike" dirty="0">
                <a:solidFill>
                  <a:srgbClr val="000000"/>
                </a:solidFill>
                <a:effectLst/>
              </a:rPr>
              <a:t>poor flow and high variability</a:t>
            </a:r>
            <a:r>
              <a:rPr lang="en-AU" b="0" i="0" u="none" strike="noStrike" dirty="0">
                <a:solidFill>
                  <a:srgbClr val="000000"/>
                </a:solidFill>
                <a:effectLst/>
              </a:rPr>
              <a:t> in fill weight when used alone.</a:t>
            </a:r>
          </a:p>
          <a:p>
            <a:pPr marL="742950" lvl="1" indent="-285750" algn="l">
              <a:buFont typeface="+mj-lt"/>
              <a:buAutoNum type="arabicPeriod"/>
            </a:pPr>
            <a:r>
              <a:rPr lang="en-AU" b="0" i="0" u="none" strike="noStrike" dirty="0">
                <a:solidFill>
                  <a:srgbClr val="000000"/>
                </a:solidFill>
                <a:effectLst/>
              </a:rPr>
              <a:t>However, certain crystalline drugs with </a:t>
            </a:r>
            <a:r>
              <a:rPr lang="en-AU" b="0" i="0" u="none" strike="noStrike" dirty="0" err="1">
                <a:solidFill>
                  <a:srgbClr val="000000"/>
                </a:solidFill>
                <a:effectLst/>
              </a:rPr>
              <a:t>favorable</a:t>
            </a:r>
            <a:r>
              <a:rPr lang="en-AU" b="0" i="0" u="none" strike="noStrike" dirty="0">
                <a:solidFill>
                  <a:srgbClr val="000000"/>
                </a:solidFill>
                <a:effectLst/>
              </a:rPr>
              <a:t> flow and density could be successfully encapsulated without excipients.</a:t>
            </a:r>
          </a:p>
          <a:p>
            <a:pPr algn="l">
              <a:buFont typeface="+mj-lt"/>
              <a:buAutoNum type="arabicPeriod"/>
            </a:pPr>
            <a:r>
              <a:rPr lang="en-AU" b="1" i="0" u="none" strike="noStrike" dirty="0">
                <a:solidFill>
                  <a:srgbClr val="000000"/>
                </a:solidFill>
                <a:effectLst/>
              </a:rPr>
              <a:t>Critical parameters identified:</a:t>
            </a:r>
            <a:endParaRPr lang="en-AU" b="0" i="0" u="none" strike="noStrike" dirty="0">
              <a:solidFill>
                <a:srgbClr val="000000"/>
              </a:solidFill>
              <a:effectLst/>
            </a:endParaRPr>
          </a:p>
          <a:p>
            <a:pPr marL="742950" lvl="1" indent="-285750" algn="l">
              <a:buFont typeface="+mj-lt"/>
              <a:buAutoNum type="arabicPeriod"/>
            </a:pPr>
            <a:r>
              <a:rPr lang="en-AU" b="1" i="0" u="none" strike="noStrike" dirty="0">
                <a:solidFill>
                  <a:srgbClr val="000000"/>
                </a:solidFill>
                <a:effectLst/>
              </a:rPr>
              <a:t>Particle size and shape:</a:t>
            </a:r>
            <a:r>
              <a:rPr lang="en-AU" b="0" i="0" u="none" strike="noStrike" dirty="0">
                <a:solidFill>
                  <a:srgbClr val="000000"/>
                </a:solidFill>
                <a:effectLst/>
              </a:rPr>
              <a:t> Smaller or irregular particles tended to bridge and flow poorly.</a:t>
            </a:r>
          </a:p>
          <a:p>
            <a:pPr marL="742950" lvl="1" indent="-285750" algn="l">
              <a:buFont typeface="+mj-lt"/>
              <a:buAutoNum type="arabicPeriod"/>
            </a:pPr>
            <a:r>
              <a:rPr lang="en-AU" b="1" i="0" u="none" strike="noStrike" dirty="0">
                <a:solidFill>
                  <a:srgbClr val="000000"/>
                </a:solidFill>
                <a:effectLst/>
              </a:rPr>
              <a:t>Powder cohesiveness:</a:t>
            </a:r>
            <a:r>
              <a:rPr lang="en-AU" b="0" i="0" u="none" strike="noStrike" dirty="0">
                <a:solidFill>
                  <a:srgbClr val="000000"/>
                </a:solidFill>
                <a:effectLst/>
              </a:rPr>
              <a:t> Highly cohesive powders required excipients to avoid clumping and dosing errors.</a:t>
            </a:r>
          </a:p>
          <a:p>
            <a:pPr marL="742950" lvl="1" indent="-285750" algn="l">
              <a:buFont typeface="+mj-lt"/>
              <a:buAutoNum type="arabicPeriod"/>
            </a:pPr>
            <a:r>
              <a:rPr lang="en-AU" b="1" i="0" u="none" strike="noStrike" dirty="0">
                <a:solidFill>
                  <a:srgbClr val="000000"/>
                </a:solidFill>
                <a:effectLst/>
              </a:rPr>
              <a:t>Density:</a:t>
            </a:r>
            <a:r>
              <a:rPr lang="en-AU" b="0" i="0" u="none" strike="noStrike" dirty="0">
                <a:solidFill>
                  <a:srgbClr val="000000"/>
                </a:solidFill>
                <a:effectLst/>
              </a:rPr>
              <a:t> Higher bulk/tapped density improved dosing uniformity.</a:t>
            </a:r>
          </a:p>
          <a:p>
            <a:pPr algn="l">
              <a:buFont typeface="+mj-lt"/>
              <a:buAutoNum type="arabicPeriod"/>
            </a:pPr>
            <a:r>
              <a:rPr lang="en-AU" b="1" i="0" u="none" strike="noStrike" dirty="0">
                <a:solidFill>
                  <a:srgbClr val="000000"/>
                </a:solidFill>
                <a:effectLst/>
              </a:rPr>
              <a:t>Implications for formulation design:</a:t>
            </a:r>
            <a:endParaRPr lang="en-AU" b="0" i="0" u="none" strike="noStrike" dirty="0">
              <a:solidFill>
                <a:srgbClr val="000000"/>
              </a:solidFill>
              <a:effectLst/>
            </a:endParaRPr>
          </a:p>
          <a:p>
            <a:pPr marL="742950" lvl="1" indent="-285750" algn="l">
              <a:buFont typeface="+mj-lt"/>
              <a:buAutoNum type="arabicPeriod"/>
            </a:pPr>
            <a:r>
              <a:rPr lang="en-AU" b="0" i="0" u="none" strike="noStrike" dirty="0">
                <a:solidFill>
                  <a:srgbClr val="000000"/>
                </a:solidFill>
                <a:effectLst/>
              </a:rPr>
              <a:t>For powders with inherently good flow, </a:t>
            </a:r>
            <a:r>
              <a:rPr lang="en-AU" b="1" i="0" u="none" strike="noStrike" dirty="0">
                <a:solidFill>
                  <a:srgbClr val="000000"/>
                </a:solidFill>
                <a:effectLst/>
              </a:rPr>
              <a:t>excipients may not be necessary</a:t>
            </a:r>
            <a:r>
              <a:rPr lang="en-AU" b="0" i="0" u="none" strike="noStrike" dirty="0">
                <a:solidFill>
                  <a:srgbClr val="000000"/>
                </a:solidFill>
                <a:effectLst/>
              </a:rPr>
              <a:t>, reducing formulation complexity.</a:t>
            </a:r>
          </a:p>
          <a:p>
            <a:pPr marL="742950" lvl="1" indent="-285750" algn="l">
              <a:buFont typeface="+mj-lt"/>
              <a:buAutoNum type="arabicPeriod"/>
            </a:pPr>
            <a:r>
              <a:rPr lang="en-AU" b="0" i="0" u="none" strike="noStrike" dirty="0">
                <a:solidFill>
                  <a:srgbClr val="000000"/>
                </a:solidFill>
                <a:effectLst/>
              </a:rPr>
              <a:t>For poorly flowing APIs, excipients remain essential to ensure reproducibility and manufacturability.</a:t>
            </a:r>
          </a:p>
          <a:p>
            <a:pPr algn="l">
              <a:buNone/>
            </a:pPr>
            <a:r>
              <a:rPr lang="en-AU" b="1" i="0" u="none" strike="noStrike" dirty="0">
                <a:solidFill>
                  <a:srgbClr val="000000"/>
                </a:solidFill>
                <a:effectLst/>
              </a:rPr>
              <a:t>Conclusion</a:t>
            </a:r>
          </a:p>
          <a:p>
            <a:pPr algn="l"/>
            <a:r>
              <a:rPr lang="en-AU" b="0" i="0" u="none" strike="noStrike" dirty="0">
                <a:solidFill>
                  <a:srgbClr val="000000"/>
                </a:solidFill>
                <a:effectLst/>
              </a:rPr>
              <a:t>The study shows that </a:t>
            </a:r>
            <a:r>
              <a:rPr lang="en-AU" b="1" i="0" u="none" strike="noStrike" dirty="0">
                <a:solidFill>
                  <a:srgbClr val="000000"/>
                </a:solidFill>
                <a:effectLst/>
              </a:rPr>
              <a:t>capsule filling without excipients is possible</a:t>
            </a:r>
            <a:r>
              <a:rPr lang="en-AU" b="0" i="0" u="none" strike="noStrike" dirty="0">
                <a:solidFill>
                  <a:srgbClr val="000000"/>
                </a:solidFill>
                <a:effectLst/>
              </a:rPr>
              <a:t>, but only for drug powders with </a:t>
            </a:r>
            <a:r>
              <a:rPr lang="en-AU" b="1" i="0" u="none" strike="noStrike" dirty="0" err="1">
                <a:solidFill>
                  <a:srgbClr val="000000"/>
                </a:solidFill>
                <a:effectLst/>
              </a:rPr>
              <a:t>favorable</a:t>
            </a:r>
            <a:r>
              <a:rPr lang="en-AU" b="1" i="0" u="none" strike="noStrike" dirty="0">
                <a:solidFill>
                  <a:srgbClr val="000000"/>
                </a:solidFill>
                <a:effectLst/>
              </a:rPr>
              <a:t> flow and density characteristics</a:t>
            </a:r>
            <a:r>
              <a:rPr lang="en-AU" b="0" i="0" u="none" strike="noStrike" dirty="0">
                <a:solidFill>
                  <a:srgbClr val="000000"/>
                </a:solidFill>
                <a:effectLst/>
              </a:rPr>
              <a:t>. For the majority of active pharmaceutical ingredients, excipients are still necessary to achieve accurate dosing, content uniformity, and robust manufacturing performance.</a:t>
            </a:r>
          </a:p>
        </p:txBody>
      </p:sp>
    </p:spTree>
    <p:extLst>
      <p:ext uri="{BB962C8B-B14F-4D97-AF65-F5344CB8AC3E}">
        <p14:creationId xmlns:p14="http://schemas.microsoft.com/office/powerpoint/2010/main" val="6049090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7F389278-58A3-BB6C-312F-E3F5AFBB08C7}"/>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9E101BE3-E172-AC6C-B9E5-DAA19CB645E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38B0CC7B-7E53-12F7-07DD-EC057EF1846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0" i="0" u="none" strike="noStrike" dirty="0">
                <a:solidFill>
                  <a:srgbClr val="000000"/>
                </a:solidFill>
                <a:effectLst/>
                <a:latin typeface="-webkit-standard"/>
              </a:rPr>
              <a:t>Excipients are traditionally considered inactive, but they can sometimes interfere with the absorption of poorly soluble drugs.</a:t>
            </a:r>
            <a:br>
              <a:rPr lang="en-AU" dirty="0"/>
            </a:br>
            <a:r>
              <a:rPr lang="en-AU" b="0" i="0" u="none" strike="noStrike" dirty="0">
                <a:solidFill>
                  <a:srgbClr val="000000"/>
                </a:solidFill>
                <a:effectLst/>
                <a:latin typeface="-webkit-standard"/>
              </a:rPr>
              <a:t>Excipient-free formulations reduce the risk of chemical interactions, simplify regulatory considerations, and are especially attractive for ‘clean-label’ or sensitive populations.</a:t>
            </a:r>
            <a:br>
              <a:rPr lang="en-AU" dirty="0"/>
            </a:br>
            <a:r>
              <a:rPr lang="en-AU" b="0" i="0" u="none" strike="noStrike" dirty="0">
                <a:solidFill>
                  <a:srgbClr val="000000"/>
                </a:solidFill>
                <a:effectLst/>
                <a:latin typeface="-webkit-standard"/>
              </a:rPr>
              <a:t>Interestingly, in some cases, removing excipients can improve the bioavailability of the active pharmaceutical ingredient, because there’s no dilution or interference with dissolution.</a:t>
            </a:r>
            <a:endParaRPr dirty="0"/>
          </a:p>
        </p:txBody>
      </p:sp>
    </p:spTree>
    <p:extLst>
      <p:ext uri="{BB962C8B-B14F-4D97-AF65-F5344CB8AC3E}">
        <p14:creationId xmlns:p14="http://schemas.microsoft.com/office/powerpoint/2010/main" val="354638069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BBD11C3F-9A9F-90C8-42DC-D96EDED4E513}"/>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A0E9A4D9-EEDC-A07D-628A-5A11C59F028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871F7AE6-C8E3-A940-4F23-7F32A3E07F8F}"/>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0" i="0" u="none" strike="noStrike" dirty="0">
                <a:solidFill>
                  <a:srgbClr val="000000"/>
                </a:solidFill>
                <a:effectLst/>
                <a:latin typeface="-webkit-standard"/>
              </a:rPr>
              <a:t>This pilot trial studied liposomal glutathione capsules without excipients.</a:t>
            </a:r>
            <a:br>
              <a:rPr lang="en-AU" dirty="0"/>
            </a:br>
            <a:r>
              <a:rPr lang="en-AU" b="0" i="0" u="none" strike="noStrike" dirty="0">
                <a:solidFill>
                  <a:srgbClr val="000000"/>
                </a:solidFill>
                <a:effectLst/>
                <a:latin typeface="-webkit-standard"/>
              </a:rPr>
              <a:t>After just one month, participants showed increased glutathione levels across red blood cells, plasma, and lymphocytes.</a:t>
            </a:r>
            <a:br>
              <a:rPr lang="en-AU" dirty="0"/>
            </a:br>
            <a:r>
              <a:rPr lang="en-AU" b="0" i="0" u="none" strike="noStrike" dirty="0">
                <a:solidFill>
                  <a:srgbClr val="000000"/>
                </a:solidFill>
                <a:effectLst/>
                <a:latin typeface="-webkit-standard"/>
              </a:rPr>
              <a:t>NK-cell activity also improved, indicating a functional benefit.</a:t>
            </a:r>
            <a:br>
              <a:rPr lang="en-AU" dirty="0"/>
            </a:br>
            <a:r>
              <a:rPr lang="en-AU" b="0" i="0" u="none" strike="noStrike" dirty="0">
                <a:solidFill>
                  <a:srgbClr val="000000"/>
                </a:solidFill>
                <a:effectLst/>
                <a:latin typeface="-webkit-standard"/>
              </a:rPr>
              <a:t>The takeaway is that excipient-free liposomal formulations may accelerate absorption and enhance bioavailability, particularly for sensitive biomolecules like glutathione.</a:t>
            </a:r>
            <a:endParaRPr dirty="0"/>
          </a:p>
        </p:txBody>
      </p:sp>
    </p:spTree>
    <p:extLst>
      <p:ext uri="{BB962C8B-B14F-4D97-AF65-F5344CB8AC3E}">
        <p14:creationId xmlns:p14="http://schemas.microsoft.com/office/powerpoint/2010/main" val="37077560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506818A2-9A59-CE37-7EB7-F5C22F66EF33}"/>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DDF218C6-C942-CC02-CD54-C8CA018665B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537633DF-CDDF-A844-8801-A66A5A3A391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0" i="0" u="none" strike="noStrike" dirty="0">
                <a:solidFill>
                  <a:srgbClr val="000000"/>
                </a:solidFill>
                <a:effectLst/>
                <a:latin typeface="-webkit-standard"/>
              </a:rPr>
              <a:t>This study evaluated lyophilized liposomal vitamin C powder, which was formulated without any excipients.</a:t>
            </a:r>
            <a:br>
              <a:rPr lang="en-AU" dirty="0"/>
            </a:br>
            <a:r>
              <a:rPr lang="en-AU" b="0" i="0" u="none" strike="noStrike" dirty="0">
                <a:solidFill>
                  <a:srgbClr val="000000"/>
                </a:solidFill>
                <a:effectLst/>
                <a:latin typeface="-webkit-standard"/>
              </a:rPr>
              <a:t>Results showed comparable plasma exposure to liquid liposomal vitamin C, and the powder offered better stability and shelf-life.</a:t>
            </a:r>
            <a:br>
              <a:rPr lang="en-AU" dirty="0"/>
            </a:br>
            <a:r>
              <a:rPr lang="en-AU" b="0" i="0" u="none" strike="noStrike" dirty="0">
                <a:solidFill>
                  <a:srgbClr val="000000"/>
                </a:solidFill>
                <a:effectLst/>
                <a:latin typeface="-webkit-standard"/>
              </a:rPr>
              <a:t>This illustrates that excipient-free powders can maintain bioavailability while also offering advantages in logistics, storage, and handling.</a:t>
            </a:r>
            <a:endParaRPr dirty="0"/>
          </a:p>
        </p:txBody>
      </p:sp>
    </p:spTree>
    <p:extLst>
      <p:ext uri="{BB962C8B-B14F-4D97-AF65-F5344CB8AC3E}">
        <p14:creationId xmlns:p14="http://schemas.microsoft.com/office/powerpoint/2010/main" val="27513574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87DC3569-FABB-2031-2DF5-4818A48BB8E0}"/>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72EF2BDA-1DA4-A205-5B0B-8927407F203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733E78E7-6C99-CFA1-0EB6-D201AD8A3B1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0" i="0" u="none" strike="noStrike" dirty="0">
                <a:solidFill>
                  <a:srgbClr val="000000"/>
                </a:solidFill>
                <a:effectLst/>
                <a:latin typeface="-webkit-standard"/>
              </a:rPr>
              <a:t>Here, CoQ10 was delivered in hard capsules without excipients, using a lipid-dispersed ubiquinone formulation.</a:t>
            </a:r>
          </a:p>
          <a:p>
            <a:pPr algn="l">
              <a:buNone/>
            </a:pPr>
            <a:r>
              <a:rPr lang="en-AU" b="0" i="0" u="none" strike="noStrike" dirty="0">
                <a:solidFill>
                  <a:srgbClr val="000000"/>
                </a:solidFill>
                <a:effectLst/>
                <a:latin typeface="-webkit-standard"/>
              </a:rPr>
              <a:t>The study demonstrated higher plasma levels compared to poorly formulated ubiquinol.</a:t>
            </a:r>
          </a:p>
          <a:p>
            <a:pPr algn="l">
              <a:buNone/>
            </a:pPr>
            <a:r>
              <a:rPr lang="en-AU" b="0" i="0" u="none" strike="noStrike" dirty="0">
                <a:solidFill>
                  <a:srgbClr val="000000"/>
                </a:solidFill>
                <a:effectLst/>
                <a:latin typeface="-webkit-standard"/>
              </a:rPr>
              <a:t>This case shows that an optimized excipient-free approach can sometimes outperform conventional formulations, particularly when solubility and dissolution are carefully managed.</a:t>
            </a:r>
            <a:endParaRPr lang="en-AU" b="0" i="0" u="none" strike="noStrike" dirty="0">
              <a:solidFill>
                <a:srgbClr val="000000"/>
              </a:solidFill>
              <a:effectLst/>
            </a:endParaRPr>
          </a:p>
        </p:txBody>
      </p:sp>
    </p:spTree>
    <p:extLst>
      <p:ext uri="{BB962C8B-B14F-4D97-AF65-F5344CB8AC3E}">
        <p14:creationId xmlns:p14="http://schemas.microsoft.com/office/powerpoint/2010/main" val="13530578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828EC8CD-3516-2515-DD8B-D4051361AF91}"/>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C78CB297-62C8-F7B8-DAB0-E78CB178D20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4D3683DF-51C4-165A-50D1-5A76F64C353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0" i="0" u="none" strike="noStrike" dirty="0">
                <a:solidFill>
                  <a:srgbClr val="000000"/>
                </a:solidFill>
                <a:effectLst/>
                <a:latin typeface="-webkit-standard"/>
              </a:rPr>
              <a:t>This pilot study examined oral iron powders filled into capsules without excipients.</a:t>
            </a:r>
          </a:p>
          <a:p>
            <a:pPr algn="l">
              <a:buNone/>
            </a:pPr>
            <a:r>
              <a:rPr lang="en-AU" b="0" i="0" u="none" strike="noStrike" dirty="0">
                <a:solidFill>
                  <a:srgbClr val="000000"/>
                </a:solidFill>
                <a:effectLst/>
                <a:latin typeface="-webkit-standard"/>
              </a:rPr>
              <a:t>The powders showed improved dissolution and absorption in clinical studies.</a:t>
            </a:r>
          </a:p>
          <a:p>
            <a:pPr algn="l">
              <a:buNone/>
            </a:pPr>
            <a:r>
              <a:rPr lang="en-AU" b="0" i="0" u="none" strike="noStrike" dirty="0">
                <a:solidFill>
                  <a:srgbClr val="000000"/>
                </a:solidFill>
                <a:effectLst/>
                <a:latin typeface="-webkit-standard"/>
              </a:rPr>
              <a:t>One key point is that excipient-free iron reduces the risk of interactions or precipitation caused by other components, which can negatively affect bioavailability.</a:t>
            </a:r>
            <a:endParaRPr lang="en-AU" b="0" i="0" u="none" strike="noStrike" dirty="0">
              <a:solidFill>
                <a:srgbClr val="000000"/>
              </a:solidFill>
              <a:effectLst/>
            </a:endParaRPr>
          </a:p>
        </p:txBody>
      </p:sp>
    </p:spTree>
    <p:extLst>
      <p:ext uri="{BB962C8B-B14F-4D97-AF65-F5344CB8AC3E}">
        <p14:creationId xmlns:p14="http://schemas.microsoft.com/office/powerpoint/2010/main" val="11647913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4B61254B-CD04-078A-395B-72D8F5BF2B89}"/>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B4090215-D507-E687-6B7E-597FF54CB44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C906D00C-E91F-9576-FEF4-A15282AC18C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0" i="0" u="none" strike="noStrike" dirty="0">
                <a:solidFill>
                  <a:srgbClr val="000000"/>
                </a:solidFill>
                <a:effectLst/>
                <a:latin typeface="-webkit-standard"/>
              </a:rPr>
              <a:t>Resveratrol formulated in a lipid dispersion system without additional excipients demonstrated improved pharmacokinetics.</a:t>
            </a:r>
          </a:p>
          <a:p>
            <a:pPr algn="l">
              <a:buNone/>
            </a:pPr>
            <a:r>
              <a:rPr lang="en-AU" b="0" i="0" u="none" strike="noStrike" dirty="0">
                <a:solidFill>
                  <a:srgbClr val="000000"/>
                </a:solidFill>
                <a:effectLst/>
                <a:latin typeface="-webkit-standard"/>
              </a:rPr>
              <a:t>Human PK trials showed a twofold increase in AUC and a threefold increase in Cₘₐₓ compared to standard resveratrol.</a:t>
            </a:r>
          </a:p>
          <a:p>
            <a:pPr algn="l">
              <a:buNone/>
            </a:pPr>
            <a:r>
              <a:rPr lang="en-AU" b="0" i="0" u="none" strike="noStrike" dirty="0">
                <a:solidFill>
                  <a:srgbClr val="000000"/>
                </a:solidFill>
                <a:effectLst/>
                <a:latin typeface="-webkit-standard"/>
              </a:rPr>
              <a:t>This supports the idea that excipient-free formulations can maximize systemic exposure when the API is properly solubilized.</a:t>
            </a:r>
            <a:endParaRPr lang="en-AU" b="0" i="0" u="none" strike="noStrike" dirty="0">
              <a:solidFill>
                <a:srgbClr val="000000"/>
              </a:solidFill>
              <a:effectLst/>
            </a:endParaRPr>
          </a:p>
        </p:txBody>
      </p:sp>
    </p:spTree>
    <p:extLst>
      <p:ext uri="{BB962C8B-B14F-4D97-AF65-F5344CB8AC3E}">
        <p14:creationId xmlns:p14="http://schemas.microsoft.com/office/powerpoint/2010/main" val="13957906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E21EBA13-A130-6E30-8DEB-3565DEC954AF}"/>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06C8C147-9F3D-5FF5-9301-F220DA38809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897042FA-AFC3-76D4-5BAE-9F18838781D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0" i="0" u="none" strike="noStrike" dirty="0">
                <a:solidFill>
                  <a:srgbClr val="000000"/>
                </a:solidFill>
                <a:effectLst/>
                <a:latin typeface="-webkit-standard"/>
              </a:rPr>
              <a:t>But without excipients, manufacturing gets harder. Powders may not flow, tablets may cap or break, and capsule weights can vary. Scaling up without lubricants or binders is a real engineering challenge.</a:t>
            </a:r>
            <a:endParaRPr lang="en-AU" b="0" i="0" u="none" strike="noStrike" dirty="0">
              <a:solidFill>
                <a:srgbClr val="000000"/>
              </a:solidFill>
              <a:effectLst/>
            </a:endParaRPr>
          </a:p>
        </p:txBody>
      </p:sp>
    </p:spTree>
    <p:extLst>
      <p:ext uri="{BB962C8B-B14F-4D97-AF65-F5344CB8AC3E}">
        <p14:creationId xmlns:p14="http://schemas.microsoft.com/office/powerpoint/2010/main" val="14493368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C9EF9D9C-711A-FAAE-A8F3-F3717DD8901D}"/>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853B9540-A6C5-9C69-B2E0-BC59DC586E8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0C501CE7-E972-39C3-F323-9353B4A9E00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algn="l">
              <a:buNone/>
            </a:pPr>
            <a:r>
              <a:rPr lang="en-AU" b="0" i="0" u="none" strike="noStrike" dirty="0">
                <a:solidFill>
                  <a:srgbClr val="000000"/>
                </a:solidFill>
                <a:effectLst/>
              </a:rPr>
              <a:t>In summary:</a:t>
            </a:r>
          </a:p>
          <a:p>
            <a:pPr algn="l">
              <a:buFont typeface="Arial" panose="020B0604020202020204" pitchFamily="34" charset="0"/>
              <a:buChar char="•"/>
            </a:pPr>
            <a:r>
              <a:rPr lang="en-AU" b="0" i="0" u="none" strike="noStrike" dirty="0">
                <a:solidFill>
                  <a:srgbClr val="000000"/>
                </a:solidFill>
                <a:effectLst/>
              </a:rPr>
              <a:t>Excipient-free manufacturing can enhance bioavailability when APIs have favourable properties.</a:t>
            </a:r>
          </a:p>
          <a:p>
            <a:pPr algn="l">
              <a:buFont typeface="Arial" panose="020B0604020202020204" pitchFamily="34" charset="0"/>
              <a:buChar char="•"/>
            </a:pPr>
            <a:r>
              <a:rPr lang="en-AU" b="0" i="0" u="none" strike="noStrike" dirty="0">
                <a:solidFill>
                  <a:srgbClr val="000000"/>
                </a:solidFill>
                <a:effectLst/>
              </a:rPr>
              <a:t>It reduces formulation complexity, excipient interactions, and regulatory concerns.</a:t>
            </a:r>
          </a:p>
          <a:p>
            <a:pPr algn="l">
              <a:buFont typeface="Arial" panose="020B0604020202020204" pitchFamily="34" charset="0"/>
              <a:buChar char="•"/>
            </a:pPr>
            <a:r>
              <a:rPr lang="en-AU" b="0" i="0" u="none" strike="noStrike" dirty="0">
                <a:solidFill>
                  <a:srgbClr val="000000"/>
                </a:solidFill>
                <a:effectLst/>
              </a:rPr>
              <a:t>Across multiple studies, including GSH, vitamin C, CoQ10, iron, and resveratrol, excipient-free approaches have shown predictable, sometimes superior pharmacokinetics.</a:t>
            </a:r>
          </a:p>
          <a:p>
            <a:pPr algn="l">
              <a:buFont typeface="Arial" panose="020B0604020202020204" pitchFamily="34" charset="0"/>
              <a:buChar char="•"/>
            </a:pPr>
            <a:r>
              <a:rPr lang="en-AU" b="0" i="0" u="none" strike="noStrike" dirty="0">
                <a:solidFill>
                  <a:srgbClr val="000000"/>
                </a:solidFill>
                <a:effectLst/>
              </a:rPr>
              <a:t>For liposomal powders, hard capsules, and lipid dispersions, excipient-free formulations represent a compelling strategy for maximizing delivery efficiency.</a:t>
            </a:r>
          </a:p>
        </p:txBody>
      </p:sp>
    </p:spTree>
    <p:extLst>
      <p:ext uri="{BB962C8B-B14F-4D97-AF65-F5344CB8AC3E}">
        <p14:creationId xmlns:p14="http://schemas.microsoft.com/office/powerpoint/2010/main" val="34917781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g27be2a030f2_0_1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5" name="Google Shape;335;g27be2a030f2_0_1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6BCD479F-7AA8-E8B3-8BF2-D4A3E96F8B4E}"/>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39A11129-946A-3205-F66C-60F9067908B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831581B2-2055-D3B6-C3E6-EADF6BE436A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0" i="0" u="none" strike="noStrike" dirty="0">
                <a:solidFill>
                  <a:srgbClr val="000000"/>
                </a:solidFill>
                <a:effectLst/>
                <a:latin typeface="-webkit-standard"/>
              </a:rPr>
              <a:t>Many nutraceuticals suffer from poor solubility, instability, or heavy first-pass metabolism. That means low or inconsistent absorption. Liposomal and lipid-based carrier are designed to overcome these barriers — essentially packaging nutrients to get more into circulation.”</a:t>
            </a:r>
            <a:endParaRPr dirty="0"/>
          </a:p>
        </p:txBody>
      </p:sp>
    </p:spTree>
    <p:extLst>
      <p:ext uri="{BB962C8B-B14F-4D97-AF65-F5344CB8AC3E}">
        <p14:creationId xmlns:p14="http://schemas.microsoft.com/office/powerpoint/2010/main" val="3757715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037CB5FF-F81F-980B-DD61-2A62AE86575B}"/>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FF7B70EF-BE1A-3855-51AD-342C5962C59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14BEE1D5-BFFA-A9C9-2F0D-F861859C5EC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0" i="0" u="none" strike="noStrike" dirty="0">
                <a:solidFill>
                  <a:srgbClr val="000000"/>
                </a:solidFill>
                <a:effectLst/>
                <a:latin typeface="-webkit-standard"/>
              </a:rPr>
              <a:t>A liposome is a tiny sphere made of phospholipids — like our cell membranes. It can trap both water-soluble and fat-soluble molecules. This protects sensitive actives from stomach acid and enzymes and allows better interaction with intestinal cells.</a:t>
            </a:r>
            <a:endParaRPr dirty="0"/>
          </a:p>
        </p:txBody>
      </p:sp>
    </p:spTree>
    <p:extLst>
      <p:ext uri="{BB962C8B-B14F-4D97-AF65-F5344CB8AC3E}">
        <p14:creationId xmlns:p14="http://schemas.microsoft.com/office/powerpoint/2010/main" val="3246031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270AE62E-7242-E5B1-6F04-B7BAE17D32E4}"/>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F9C8CFD0-0D45-4053-7716-94B19905863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D4370EDC-825E-88FA-C350-2DD857604B1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0" i="0" u="none" strike="noStrike" dirty="0">
                <a:solidFill>
                  <a:srgbClr val="000000"/>
                </a:solidFill>
                <a:effectLst/>
                <a:latin typeface="-webkit-standard"/>
              </a:rPr>
              <a:t>Traditionally, liposomes are liquids — great for small batches but challenging for stability, dosing, and consumer convenience. By spray-drying or freeze-drying, we can convert them into </a:t>
            </a:r>
            <a:r>
              <a:rPr lang="en-AU" b="1" i="0" u="none" strike="noStrike" dirty="0">
                <a:solidFill>
                  <a:srgbClr val="000000"/>
                </a:solidFill>
                <a:effectLst/>
              </a:rPr>
              <a:t>powders</a:t>
            </a:r>
            <a:r>
              <a:rPr lang="en-AU" b="0" i="0" u="none" strike="noStrike" dirty="0">
                <a:solidFill>
                  <a:srgbClr val="000000"/>
                </a:solidFill>
                <a:effectLst/>
                <a:latin typeface="-webkit-standard"/>
              </a:rPr>
              <a:t> that are more stable, easier to formulate, and longer-lasting.</a:t>
            </a:r>
            <a:endParaRPr dirty="0"/>
          </a:p>
        </p:txBody>
      </p:sp>
    </p:spTree>
    <p:extLst>
      <p:ext uri="{BB962C8B-B14F-4D97-AF65-F5344CB8AC3E}">
        <p14:creationId xmlns:p14="http://schemas.microsoft.com/office/powerpoint/2010/main" val="66629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F1468579-97FB-48EA-E08C-BFD8B2EF6AD1}"/>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9484FF80-9A49-6962-B12C-41CCEA5A908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BF3D907B-36A0-EC9D-79EA-772FBAEF15B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0" i="0" u="none" strike="noStrike" dirty="0">
                <a:solidFill>
                  <a:srgbClr val="000000"/>
                </a:solidFill>
                <a:effectLst/>
                <a:latin typeface="-webkit-standard"/>
              </a:rPr>
              <a:t>Dried liposomes last longer if we manage </a:t>
            </a:r>
            <a:r>
              <a:rPr lang="en-AU" b="1" i="0" u="none" strike="noStrike" dirty="0">
                <a:solidFill>
                  <a:srgbClr val="000000"/>
                </a:solidFill>
                <a:effectLst/>
              </a:rPr>
              <a:t>moisture, oxygen, and particle interactions</a:t>
            </a:r>
            <a:r>
              <a:rPr lang="en-AU" b="0" i="0" u="none" strike="noStrike" dirty="0">
                <a:solidFill>
                  <a:srgbClr val="000000"/>
                </a:solidFill>
                <a:effectLst/>
                <a:latin typeface="-webkit-standard"/>
              </a:rPr>
              <a:t>. Carriers like carbohydrates form a glassy matrix around vesicles. Residual moisture and packaging are critical — too much water, and vesicles collapse or oxidize.</a:t>
            </a:r>
            <a:endParaRPr dirty="0"/>
          </a:p>
        </p:txBody>
      </p:sp>
    </p:spTree>
    <p:extLst>
      <p:ext uri="{BB962C8B-B14F-4D97-AF65-F5344CB8AC3E}">
        <p14:creationId xmlns:p14="http://schemas.microsoft.com/office/powerpoint/2010/main" val="27622507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a:extLst>
            <a:ext uri="{FF2B5EF4-FFF2-40B4-BE49-F238E27FC236}">
              <a16:creationId xmlns:a16="http://schemas.microsoft.com/office/drawing/2014/main" id="{19E32A9F-3E22-C141-7742-8F22AEE527B4}"/>
            </a:ext>
          </a:extLst>
        </p:cNvPr>
        <p:cNvGrpSpPr/>
        <p:nvPr/>
      </p:nvGrpSpPr>
      <p:grpSpPr>
        <a:xfrm>
          <a:off x="0" y="0"/>
          <a:ext cx="0" cy="0"/>
          <a:chOff x="0" y="0"/>
          <a:chExt cx="0" cy="0"/>
        </a:xfrm>
      </p:grpSpPr>
      <p:sp>
        <p:nvSpPr>
          <p:cNvPr id="53" name="Google Shape;53;p:notes">
            <a:extLst>
              <a:ext uri="{FF2B5EF4-FFF2-40B4-BE49-F238E27FC236}">
                <a16:creationId xmlns:a16="http://schemas.microsoft.com/office/drawing/2014/main" id="{0E4DF655-63F0-1631-55FD-404231657F3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p:notes">
            <a:extLst>
              <a:ext uri="{FF2B5EF4-FFF2-40B4-BE49-F238E27FC236}">
                <a16:creationId xmlns:a16="http://schemas.microsoft.com/office/drawing/2014/main" id="{2A902E70-BB5F-C25C-10F7-54520E9188D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lang="en-AU" sz="1400" baseline="0" dirty="0">
              <a:latin typeface="-webkit-standard"/>
            </a:endParaRPr>
          </a:p>
        </p:txBody>
      </p:sp>
    </p:spTree>
    <p:extLst>
      <p:ext uri="{BB962C8B-B14F-4D97-AF65-F5344CB8AC3E}">
        <p14:creationId xmlns:p14="http://schemas.microsoft.com/office/powerpoint/2010/main" val="25362127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a:extLst>
            <a:ext uri="{FF2B5EF4-FFF2-40B4-BE49-F238E27FC236}">
              <a16:creationId xmlns:a16="http://schemas.microsoft.com/office/drawing/2014/main" id="{328236F9-27CA-E6F4-1C18-C3B5349168C2}"/>
            </a:ext>
          </a:extLst>
        </p:cNvPr>
        <p:cNvGrpSpPr/>
        <p:nvPr/>
      </p:nvGrpSpPr>
      <p:grpSpPr>
        <a:xfrm>
          <a:off x="0" y="0"/>
          <a:ext cx="0" cy="0"/>
          <a:chOff x="0" y="0"/>
          <a:chExt cx="0" cy="0"/>
        </a:xfrm>
      </p:grpSpPr>
      <p:sp>
        <p:nvSpPr>
          <p:cNvPr id="60" name="Google Shape;60;g1b68fcc093b_0_163:notes">
            <a:extLst>
              <a:ext uri="{FF2B5EF4-FFF2-40B4-BE49-F238E27FC236}">
                <a16:creationId xmlns:a16="http://schemas.microsoft.com/office/drawing/2014/main" id="{104E72E0-E79D-8B3B-153C-80B8E4C85A8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b68fcc093b_0_163:notes">
            <a:extLst>
              <a:ext uri="{FF2B5EF4-FFF2-40B4-BE49-F238E27FC236}">
                <a16:creationId xmlns:a16="http://schemas.microsoft.com/office/drawing/2014/main" id="{19E6E87D-2C0D-4BB2-0103-66DCC8F03B1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AU" b="0" i="0" u="none" strike="noStrike" dirty="0">
                <a:solidFill>
                  <a:srgbClr val="000000"/>
                </a:solidFill>
                <a:effectLst/>
                <a:latin typeface="-webkit-standard"/>
              </a:rPr>
              <a:t>Not all studies are equal. We look for </a:t>
            </a:r>
            <a:r>
              <a:rPr lang="en-AU" b="1" i="0" u="none" strike="noStrike" dirty="0">
                <a:solidFill>
                  <a:srgbClr val="000000"/>
                </a:solidFill>
                <a:effectLst/>
              </a:rPr>
              <a:t>human data</a:t>
            </a:r>
            <a:r>
              <a:rPr lang="en-AU" b="0" i="0" u="none" strike="noStrike" dirty="0">
                <a:solidFill>
                  <a:srgbClr val="000000"/>
                </a:solidFill>
                <a:effectLst/>
                <a:latin typeface="-webkit-standard"/>
              </a:rPr>
              <a:t>, preferably randomized and crossover designs. The key outcomes are plasma exposure — AUC, </a:t>
            </a:r>
            <a:r>
              <a:rPr lang="en-AU" b="0" i="0" u="none" strike="noStrike" dirty="0" err="1">
                <a:solidFill>
                  <a:srgbClr val="000000"/>
                </a:solidFill>
                <a:effectLst/>
                <a:latin typeface="-webkit-standard"/>
              </a:rPr>
              <a:t>Cmax</a:t>
            </a:r>
            <a:r>
              <a:rPr lang="en-AU" b="0" i="0" u="none" strike="noStrike" dirty="0">
                <a:solidFill>
                  <a:srgbClr val="000000"/>
                </a:solidFill>
                <a:effectLst/>
                <a:latin typeface="-webkit-standard"/>
              </a:rPr>
              <a:t> — and sometimes functional biomarkers, like glutathione in red blood cells or </a:t>
            </a:r>
            <a:r>
              <a:rPr lang="en-AU" b="0" i="0" u="none" strike="noStrike" dirty="0" err="1">
                <a:solidFill>
                  <a:srgbClr val="000000"/>
                </a:solidFill>
                <a:effectLst/>
                <a:latin typeface="-webkit-standard"/>
              </a:rPr>
              <a:t>hemoglobin</a:t>
            </a:r>
            <a:r>
              <a:rPr lang="en-AU" b="0" i="0" u="none" strike="noStrike" dirty="0">
                <a:solidFill>
                  <a:srgbClr val="000000"/>
                </a:solidFill>
                <a:effectLst/>
                <a:latin typeface="-webkit-standard"/>
              </a:rPr>
              <a:t> for iron.”</a:t>
            </a:r>
            <a:endParaRPr dirty="0"/>
          </a:p>
        </p:txBody>
      </p:sp>
    </p:spTree>
    <p:extLst>
      <p:ext uri="{BB962C8B-B14F-4D97-AF65-F5344CB8AC3E}">
        <p14:creationId xmlns:p14="http://schemas.microsoft.com/office/powerpoint/2010/main" val="2252545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sp>
        <p:nvSpPr>
          <p:cNvPr id="10" name="Google Shape;10;p2"/>
          <p:cNvSpPr/>
          <p:nvPr/>
        </p:nvSpPr>
        <p:spPr>
          <a:xfrm>
            <a:off x="0" y="0"/>
            <a:ext cx="9144000" cy="34290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
          <p:cNvSpPr txBox="1">
            <a:spLocks noGrp="1"/>
          </p:cNvSpPr>
          <p:nvPr>
            <p:ph type="ctrTitle"/>
          </p:nvPr>
        </p:nvSpPr>
        <p:spPr>
          <a:xfrm>
            <a:off x="311700" y="392150"/>
            <a:ext cx="8520600" cy="26904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8000"/>
              <a:buNone/>
              <a:defRPr sz="8000"/>
            </a:lvl1pPr>
            <a:lvl2pPr lvl="1" algn="ctr" rtl="0">
              <a:spcBef>
                <a:spcPts val="0"/>
              </a:spcBef>
              <a:spcAft>
                <a:spcPts val="0"/>
              </a:spcAft>
              <a:buSzPts val="8000"/>
              <a:buNone/>
              <a:defRPr sz="8000"/>
            </a:lvl2pPr>
            <a:lvl3pPr lvl="2" algn="ctr" rtl="0">
              <a:spcBef>
                <a:spcPts val="0"/>
              </a:spcBef>
              <a:spcAft>
                <a:spcPts val="0"/>
              </a:spcAft>
              <a:buSzPts val="8000"/>
              <a:buNone/>
              <a:defRPr sz="8000"/>
            </a:lvl3pPr>
            <a:lvl4pPr lvl="3" algn="ctr" rtl="0">
              <a:spcBef>
                <a:spcPts val="0"/>
              </a:spcBef>
              <a:spcAft>
                <a:spcPts val="0"/>
              </a:spcAft>
              <a:buSzPts val="8000"/>
              <a:buNone/>
              <a:defRPr sz="8000"/>
            </a:lvl4pPr>
            <a:lvl5pPr lvl="4" algn="ctr" rtl="0">
              <a:spcBef>
                <a:spcPts val="0"/>
              </a:spcBef>
              <a:spcAft>
                <a:spcPts val="0"/>
              </a:spcAft>
              <a:buSzPts val="8000"/>
              <a:buNone/>
              <a:defRPr sz="8000"/>
            </a:lvl5pPr>
            <a:lvl6pPr lvl="5" algn="ctr" rtl="0">
              <a:spcBef>
                <a:spcPts val="0"/>
              </a:spcBef>
              <a:spcAft>
                <a:spcPts val="0"/>
              </a:spcAft>
              <a:buSzPts val="8000"/>
              <a:buNone/>
              <a:defRPr sz="8000"/>
            </a:lvl6pPr>
            <a:lvl7pPr lvl="6" algn="ctr" rtl="0">
              <a:spcBef>
                <a:spcPts val="0"/>
              </a:spcBef>
              <a:spcAft>
                <a:spcPts val="0"/>
              </a:spcAft>
              <a:buSzPts val="8000"/>
              <a:buNone/>
              <a:defRPr sz="8000"/>
            </a:lvl7pPr>
            <a:lvl8pPr lvl="7" algn="ctr" rtl="0">
              <a:spcBef>
                <a:spcPts val="0"/>
              </a:spcBef>
              <a:spcAft>
                <a:spcPts val="0"/>
              </a:spcAft>
              <a:buSzPts val="8000"/>
              <a:buNone/>
              <a:defRPr sz="8000"/>
            </a:lvl8pPr>
            <a:lvl9pPr lvl="8" algn="ctr" rtl="0">
              <a:spcBef>
                <a:spcPts val="0"/>
              </a:spcBef>
              <a:spcAft>
                <a:spcPts val="0"/>
              </a:spcAft>
              <a:buSzPts val="8000"/>
              <a:buNone/>
              <a:defRPr sz="8000"/>
            </a:lvl9pPr>
          </a:lstStyle>
          <a:p>
            <a:endParaRPr/>
          </a:p>
        </p:txBody>
      </p:sp>
      <p:sp>
        <p:nvSpPr>
          <p:cNvPr id="12" name="Google Shape;12;p2"/>
          <p:cNvSpPr txBox="1">
            <a:spLocks noGrp="1"/>
          </p:cNvSpPr>
          <p:nvPr>
            <p:ph type="subTitle" idx="1"/>
          </p:nvPr>
        </p:nvSpPr>
        <p:spPr>
          <a:xfrm>
            <a:off x="311700" y="3890400"/>
            <a:ext cx="8520600" cy="706200"/>
          </a:xfrm>
          <a:prstGeom prst="rect">
            <a:avLst/>
          </a:prstGeom>
        </p:spPr>
        <p:txBody>
          <a:bodyPr spcFirstLastPara="1" wrap="square" lIns="91425" tIns="91425" rIns="91425" bIns="91425" anchor="ctr" anchorCtr="0">
            <a:normAutofit/>
          </a:bodyPr>
          <a:lstStyle>
            <a:lvl1pPr lvl="0" algn="ctr" rtl="0">
              <a:lnSpc>
                <a:spcPct val="100000"/>
              </a:lnSpc>
              <a:spcBef>
                <a:spcPts val="0"/>
              </a:spcBef>
              <a:spcAft>
                <a:spcPts val="0"/>
              </a:spcAft>
              <a:buClr>
                <a:schemeClr val="accent1"/>
              </a:buClr>
              <a:buSzPts val="2100"/>
              <a:buNone/>
              <a:defRPr sz="2100" b="1">
                <a:solidFill>
                  <a:schemeClr val="accent1"/>
                </a:solidFill>
              </a:defRPr>
            </a:lvl1pPr>
            <a:lvl2pPr lvl="1" algn="ctr" rtl="0">
              <a:lnSpc>
                <a:spcPct val="100000"/>
              </a:lnSpc>
              <a:spcBef>
                <a:spcPts val="0"/>
              </a:spcBef>
              <a:spcAft>
                <a:spcPts val="0"/>
              </a:spcAft>
              <a:buClr>
                <a:schemeClr val="accent1"/>
              </a:buClr>
              <a:buSzPts val="2100"/>
              <a:buNone/>
              <a:defRPr sz="2100" b="1">
                <a:solidFill>
                  <a:schemeClr val="accent1"/>
                </a:solidFill>
              </a:defRPr>
            </a:lvl2pPr>
            <a:lvl3pPr lvl="2" algn="ctr" rtl="0">
              <a:lnSpc>
                <a:spcPct val="100000"/>
              </a:lnSpc>
              <a:spcBef>
                <a:spcPts val="0"/>
              </a:spcBef>
              <a:spcAft>
                <a:spcPts val="0"/>
              </a:spcAft>
              <a:buClr>
                <a:schemeClr val="accent1"/>
              </a:buClr>
              <a:buSzPts val="2100"/>
              <a:buNone/>
              <a:defRPr sz="2100" b="1">
                <a:solidFill>
                  <a:schemeClr val="accent1"/>
                </a:solidFill>
              </a:defRPr>
            </a:lvl3pPr>
            <a:lvl4pPr lvl="3" algn="ctr" rtl="0">
              <a:lnSpc>
                <a:spcPct val="100000"/>
              </a:lnSpc>
              <a:spcBef>
                <a:spcPts val="0"/>
              </a:spcBef>
              <a:spcAft>
                <a:spcPts val="0"/>
              </a:spcAft>
              <a:buClr>
                <a:schemeClr val="accent1"/>
              </a:buClr>
              <a:buSzPts val="2100"/>
              <a:buNone/>
              <a:defRPr sz="2100" b="1">
                <a:solidFill>
                  <a:schemeClr val="accent1"/>
                </a:solidFill>
              </a:defRPr>
            </a:lvl4pPr>
            <a:lvl5pPr lvl="4" algn="ctr" rtl="0">
              <a:lnSpc>
                <a:spcPct val="100000"/>
              </a:lnSpc>
              <a:spcBef>
                <a:spcPts val="0"/>
              </a:spcBef>
              <a:spcAft>
                <a:spcPts val="0"/>
              </a:spcAft>
              <a:buClr>
                <a:schemeClr val="accent1"/>
              </a:buClr>
              <a:buSzPts val="2100"/>
              <a:buNone/>
              <a:defRPr sz="2100" b="1">
                <a:solidFill>
                  <a:schemeClr val="accent1"/>
                </a:solidFill>
              </a:defRPr>
            </a:lvl5pPr>
            <a:lvl6pPr lvl="5" algn="ctr" rtl="0">
              <a:lnSpc>
                <a:spcPct val="100000"/>
              </a:lnSpc>
              <a:spcBef>
                <a:spcPts val="0"/>
              </a:spcBef>
              <a:spcAft>
                <a:spcPts val="0"/>
              </a:spcAft>
              <a:buClr>
                <a:schemeClr val="accent1"/>
              </a:buClr>
              <a:buSzPts val="2100"/>
              <a:buNone/>
              <a:defRPr sz="2100" b="1">
                <a:solidFill>
                  <a:schemeClr val="accent1"/>
                </a:solidFill>
              </a:defRPr>
            </a:lvl6pPr>
            <a:lvl7pPr lvl="6" algn="ctr" rtl="0">
              <a:lnSpc>
                <a:spcPct val="100000"/>
              </a:lnSpc>
              <a:spcBef>
                <a:spcPts val="0"/>
              </a:spcBef>
              <a:spcAft>
                <a:spcPts val="0"/>
              </a:spcAft>
              <a:buClr>
                <a:schemeClr val="accent1"/>
              </a:buClr>
              <a:buSzPts val="2100"/>
              <a:buNone/>
              <a:defRPr sz="2100" b="1">
                <a:solidFill>
                  <a:schemeClr val="accent1"/>
                </a:solidFill>
              </a:defRPr>
            </a:lvl7pPr>
            <a:lvl8pPr lvl="7" algn="ctr" rtl="0">
              <a:lnSpc>
                <a:spcPct val="100000"/>
              </a:lnSpc>
              <a:spcBef>
                <a:spcPts val="0"/>
              </a:spcBef>
              <a:spcAft>
                <a:spcPts val="0"/>
              </a:spcAft>
              <a:buClr>
                <a:schemeClr val="accent1"/>
              </a:buClr>
              <a:buSzPts val="2100"/>
              <a:buNone/>
              <a:defRPr sz="2100" b="1">
                <a:solidFill>
                  <a:schemeClr val="accent1"/>
                </a:solidFill>
              </a:defRPr>
            </a:lvl8pPr>
            <a:lvl9pPr lvl="8" algn="ctr" rtl="0">
              <a:lnSpc>
                <a:spcPct val="100000"/>
              </a:lnSpc>
              <a:spcBef>
                <a:spcPts val="0"/>
              </a:spcBef>
              <a:spcAft>
                <a:spcPts val="0"/>
              </a:spcAft>
              <a:buClr>
                <a:schemeClr val="accent1"/>
              </a:buClr>
              <a:buSzPts val="2100"/>
              <a:buNone/>
              <a:defRPr sz="2100" b="1">
                <a:solidFill>
                  <a:schemeClr val="accent1"/>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2802750" y="802500"/>
            <a:ext cx="3538500" cy="3538500"/>
          </a:xfrm>
          <a:prstGeom prst="rect">
            <a:avLst/>
          </a:prstGeom>
          <a:solidFill>
            <a:srgbClr val="FFFFFF"/>
          </a:solidFill>
        </p:spPr>
        <p:txBody>
          <a:bodyPr spcFirstLastPara="1" wrap="square" lIns="91425" tIns="91425" rIns="91425" bIns="91425" anchor="ctr" anchorCtr="0">
            <a:normAutofit/>
          </a:bodyPr>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rm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19" name="Google Shape;19;p4"/>
          <p:cNvSpPr txBox="1">
            <a:spLocks noGrp="1"/>
          </p:cNvSpPr>
          <p:nvPr>
            <p:ph type="body" idx="1"/>
          </p:nvPr>
        </p:nvSpPr>
        <p:spPr>
          <a:xfrm>
            <a:off x="311700" y="1228675"/>
            <a:ext cx="8520600" cy="33402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Char char="●"/>
              <a:defRPr/>
            </a:lvl1pPr>
            <a:lvl2pPr marL="914400" lvl="1" indent="-317500" rtl="0">
              <a:spcBef>
                <a:spcPts val="0"/>
              </a:spcBef>
              <a:spcAft>
                <a:spcPts val="0"/>
              </a:spcAft>
              <a:buSzPts val="1400"/>
              <a:buChar char="○"/>
              <a:defRPr/>
            </a:lvl2pPr>
            <a:lvl3pPr marL="1371600" lvl="2" indent="-317500" rtl="0">
              <a:spcBef>
                <a:spcPts val="0"/>
              </a:spcBef>
              <a:spcAft>
                <a:spcPts val="0"/>
              </a:spcAft>
              <a:buSzPts val="1400"/>
              <a:buChar char="■"/>
              <a:defRPr/>
            </a:lvl3pPr>
            <a:lvl4pPr marL="1828800" lvl="3" indent="-317500" rtl="0">
              <a:spcBef>
                <a:spcPts val="0"/>
              </a:spcBef>
              <a:spcAft>
                <a:spcPts val="0"/>
              </a:spcAft>
              <a:buSzPts val="1400"/>
              <a:buChar char="●"/>
              <a:defRPr/>
            </a:lvl4pPr>
            <a:lvl5pPr marL="2286000" lvl="4" indent="-317500" rtl="0">
              <a:spcBef>
                <a:spcPts val="0"/>
              </a:spcBef>
              <a:spcAft>
                <a:spcPts val="0"/>
              </a:spcAft>
              <a:buSzPts val="1400"/>
              <a:buChar char="○"/>
              <a:defRPr/>
            </a:lvl5pPr>
            <a:lvl6pPr marL="2743200" lvl="5" indent="-317500" rtl="0">
              <a:spcBef>
                <a:spcPts val="0"/>
              </a:spcBef>
              <a:spcAft>
                <a:spcPts val="0"/>
              </a:spcAft>
              <a:buSzPts val="1400"/>
              <a:buChar char="■"/>
              <a:defRPr/>
            </a:lvl6pPr>
            <a:lvl7pPr marL="3200400" lvl="6" indent="-317500" rtl="0">
              <a:spcBef>
                <a:spcPts val="0"/>
              </a:spcBef>
              <a:spcAft>
                <a:spcPts val="0"/>
              </a:spcAft>
              <a:buSzPts val="1400"/>
              <a:buChar char="●"/>
              <a:defRPr/>
            </a:lvl7pPr>
            <a:lvl8pPr marL="3657600" lvl="7" indent="-317500" rtl="0">
              <a:spcBef>
                <a:spcPts val="0"/>
              </a:spcBef>
              <a:spcAft>
                <a:spcPts val="0"/>
              </a:spcAft>
              <a:buSzPts val="1400"/>
              <a:buChar char="○"/>
              <a:defRPr/>
            </a:lvl8pPr>
            <a:lvl9pPr marL="4114800" lvl="8" indent="-317500" rtl="0">
              <a:spcBef>
                <a:spcPts val="0"/>
              </a:spcBef>
              <a:spcAft>
                <a:spcPts val="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292850"/>
            <a:ext cx="8520600" cy="801000"/>
          </a:xfrm>
          <a:prstGeom prst="rect">
            <a:avLst/>
          </a:prstGeom>
        </p:spPr>
        <p:txBody>
          <a:bodyPr spcFirstLastPara="1" wrap="square" lIns="91425" tIns="91425" rIns="91425" bIns="91425" anchor="t" anchorCtr="0">
            <a:normAutofit/>
          </a:bodyPr>
          <a:lstStyle>
            <a:lvl1pPr lvl="0" rtl="0">
              <a:spcBef>
                <a:spcPts val="0"/>
              </a:spcBef>
              <a:spcAft>
                <a:spcPts val="0"/>
              </a:spcAft>
              <a:buSzPts val="4200"/>
              <a:buNone/>
              <a:defRPr/>
            </a:lvl1pPr>
            <a:lvl2pPr lvl="1" rtl="0">
              <a:spcBef>
                <a:spcPts val="0"/>
              </a:spcBef>
              <a:spcAft>
                <a:spcPts val="0"/>
              </a:spcAft>
              <a:buSzPts val="4200"/>
              <a:buNone/>
              <a:defRPr/>
            </a:lvl2pPr>
            <a:lvl3pPr lvl="2" rtl="0">
              <a:spcBef>
                <a:spcPts val="0"/>
              </a:spcBef>
              <a:spcAft>
                <a:spcPts val="0"/>
              </a:spcAft>
              <a:buSzPts val="4200"/>
              <a:buNone/>
              <a:defRPr/>
            </a:lvl3pPr>
            <a:lvl4pPr lvl="3" rtl="0">
              <a:spcBef>
                <a:spcPts val="0"/>
              </a:spcBef>
              <a:spcAft>
                <a:spcPts val="0"/>
              </a:spcAft>
              <a:buSzPts val="4200"/>
              <a:buNone/>
              <a:defRPr/>
            </a:lvl4pPr>
            <a:lvl5pPr lvl="4" rtl="0">
              <a:spcBef>
                <a:spcPts val="0"/>
              </a:spcBef>
              <a:spcAft>
                <a:spcPts val="0"/>
              </a:spcAft>
              <a:buSzPts val="4200"/>
              <a:buNone/>
              <a:defRPr/>
            </a:lvl5pPr>
            <a:lvl6pPr lvl="5" rtl="0">
              <a:spcBef>
                <a:spcPts val="0"/>
              </a:spcBef>
              <a:spcAft>
                <a:spcPts val="0"/>
              </a:spcAft>
              <a:buSzPts val="4200"/>
              <a:buNone/>
              <a:defRPr/>
            </a:lvl6pPr>
            <a:lvl7pPr lvl="6" rtl="0">
              <a:spcBef>
                <a:spcPts val="0"/>
              </a:spcBef>
              <a:spcAft>
                <a:spcPts val="0"/>
              </a:spcAft>
              <a:buSzPts val="4200"/>
              <a:buNone/>
              <a:defRPr/>
            </a:lvl7pPr>
            <a:lvl8pPr lvl="7" rtl="0">
              <a:spcBef>
                <a:spcPts val="0"/>
              </a:spcBef>
              <a:spcAft>
                <a:spcPts val="0"/>
              </a:spcAft>
              <a:buSzPts val="4200"/>
              <a:buNone/>
              <a:defRPr/>
            </a:lvl8pPr>
            <a:lvl9pPr lvl="8" rtl="0">
              <a:spcBef>
                <a:spcPts val="0"/>
              </a:spcBef>
              <a:spcAft>
                <a:spcPts val="0"/>
              </a:spcAft>
              <a:buSzPts val="4200"/>
              <a:buNone/>
              <a:defRPr/>
            </a:lvl9pPr>
          </a:lstStyle>
          <a:p>
            <a:endParaRPr/>
          </a:p>
        </p:txBody>
      </p:sp>
      <p:sp>
        <p:nvSpPr>
          <p:cNvPr id="23" name="Google Shape;23;p5"/>
          <p:cNvSpPr txBox="1">
            <a:spLocks noGrp="1"/>
          </p:cNvSpPr>
          <p:nvPr>
            <p:ph type="body" idx="1"/>
          </p:nvPr>
        </p:nvSpPr>
        <p:spPr>
          <a:xfrm>
            <a:off x="311700" y="1228675"/>
            <a:ext cx="3999900" cy="33402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4" name="Google Shape;24;p5"/>
          <p:cNvSpPr txBox="1">
            <a:spLocks noGrp="1"/>
          </p:cNvSpPr>
          <p:nvPr>
            <p:ph type="body" idx="2"/>
          </p:nvPr>
        </p:nvSpPr>
        <p:spPr>
          <a:xfrm>
            <a:off x="4832400" y="1228675"/>
            <a:ext cx="3999900" cy="3340200"/>
          </a:xfrm>
          <a:prstGeom prst="rect">
            <a:avLst/>
          </a:prstGeom>
        </p:spPr>
        <p:txBody>
          <a:bodyPr spcFirstLastPara="1" wrap="square" lIns="91425" tIns="91425" rIns="91425" bIns="91425" anchor="t" anchorCtr="0">
            <a:normAutofit/>
          </a:bodyPr>
          <a:lstStyle>
            <a:lvl1pPr marL="457200" lvl="0" indent="-317500" rtl="0">
              <a:spcBef>
                <a:spcPts val="0"/>
              </a:spcBef>
              <a:spcAft>
                <a:spcPts val="0"/>
              </a:spcAft>
              <a:buSzPts val="1400"/>
              <a:buChar char="●"/>
              <a:defRPr sz="1400"/>
            </a:lvl1pPr>
            <a:lvl2pPr marL="914400" lvl="1" indent="-304800" rtl="0">
              <a:spcBef>
                <a:spcPts val="0"/>
              </a:spcBef>
              <a:spcAft>
                <a:spcPts val="0"/>
              </a:spcAft>
              <a:buSzPts val="1200"/>
              <a:buChar char="○"/>
              <a:defRPr sz="1200"/>
            </a:lvl2pPr>
            <a:lvl3pPr marL="1371600" lvl="2" indent="-304800" rtl="0">
              <a:spcBef>
                <a:spcPts val="0"/>
              </a:spcBef>
              <a:spcAft>
                <a:spcPts val="0"/>
              </a:spcAft>
              <a:buSzPts val="1200"/>
              <a:buChar char="■"/>
              <a:defRPr sz="1200"/>
            </a:lvl3pPr>
            <a:lvl4pPr marL="1828800" lvl="3" indent="-304800" rtl="0">
              <a:spcBef>
                <a:spcPts val="0"/>
              </a:spcBef>
              <a:spcAft>
                <a:spcPts val="0"/>
              </a:spcAft>
              <a:buSzPts val="1200"/>
              <a:buChar char="●"/>
              <a:defRPr sz="1200"/>
            </a:lvl4pPr>
            <a:lvl5pPr marL="2286000" lvl="4" indent="-304800" rtl="0">
              <a:spcBef>
                <a:spcPts val="0"/>
              </a:spcBef>
              <a:spcAft>
                <a:spcPts val="0"/>
              </a:spcAft>
              <a:buSzPts val="1200"/>
              <a:buChar char="○"/>
              <a:defRPr sz="1200"/>
            </a:lvl5pPr>
            <a:lvl6pPr marL="2743200" lvl="5" indent="-304800" rtl="0">
              <a:spcBef>
                <a:spcPts val="0"/>
              </a:spcBef>
              <a:spcAft>
                <a:spcPts val="0"/>
              </a:spcAft>
              <a:buSzPts val="1200"/>
              <a:buChar char="■"/>
              <a:defRPr sz="1200"/>
            </a:lvl6pPr>
            <a:lvl7pPr marL="3200400" lvl="6" indent="-304800" rtl="0">
              <a:spcBef>
                <a:spcPts val="0"/>
              </a:spcBef>
              <a:spcAft>
                <a:spcPts val="0"/>
              </a:spcAft>
              <a:buSzPts val="1200"/>
              <a:buChar char="●"/>
              <a:defRPr sz="1200"/>
            </a:lvl7pPr>
            <a:lvl8pPr marL="3657600" lvl="7" indent="-304800" rtl="0">
              <a:spcBef>
                <a:spcPts val="0"/>
              </a:spcBef>
              <a:spcAft>
                <a:spcPts val="0"/>
              </a:spcAft>
              <a:buSzPts val="1200"/>
              <a:buChar char="○"/>
              <a:defRPr sz="1200"/>
            </a:lvl8pPr>
            <a:lvl9pPr marL="4114800" lvl="8" indent="-304800" rtl="0">
              <a:spcBef>
                <a:spcPts val="0"/>
              </a:spcBef>
              <a:spcAft>
                <a:spcPts val="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04800" y="309350"/>
            <a:ext cx="8537700" cy="748200"/>
          </a:xfrm>
          <a:prstGeom prst="rect">
            <a:avLst/>
          </a:prstGeom>
        </p:spPr>
        <p:txBody>
          <a:bodyPr spcFirstLastPara="1" wrap="square" lIns="91425" tIns="91425" rIns="91425" bIns="91425" anchor="t" anchorCtr="0">
            <a:normAutofit/>
          </a:bodyPr>
          <a:lstStyle>
            <a:lvl1pPr lvl="0" rtl="0">
              <a:spcBef>
                <a:spcPts val="0"/>
              </a:spcBef>
              <a:spcAft>
                <a:spcPts val="0"/>
              </a:spcAft>
              <a:buSzPts val="4000"/>
              <a:buNone/>
              <a:defRPr sz="4000"/>
            </a:lvl1pPr>
            <a:lvl2pPr lvl="1" rtl="0">
              <a:spcBef>
                <a:spcPts val="0"/>
              </a:spcBef>
              <a:spcAft>
                <a:spcPts val="0"/>
              </a:spcAft>
              <a:buSzPts val="4000"/>
              <a:buNone/>
              <a:defRPr sz="4000"/>
            </a:lvl2pPr>
            <a:lvl3pPr lvl="2" rtl="0">
              <a:spcBef>
                <a:spcPts val="0"/>
              </a:spcBef>
              <a:spcAft>
                <a:spcPts val="0"/>
              </a:spcAft>
              <a:buSzPts val="4000"/>
              <a:buNone/>
              <a:defRPr sz="4000"/>
            </a:lvl3pPr>
            <a:lvl4pPr lvl="3" rtl="0">
              <a:spcBef>
                <a:spcPts val="0"/>
              </a:spcBef>
              <a:spcAft>
                <a:spcPts val="0"/>
              </a:spcAft>
              <a:buSzPts val="4000"/>
              <a:buNone/>
              <a:defRPr sz="4000"/>
            </a:lvl4pPr>
            <a:lvl5pPr lvl="4" rtl="0">
              <a:spcBef>
                <a:spcPts val="0"/>
              </a:spcBef>
              <a:spcAft>
                <a:spcPts val="0"/>
              </a:spcAft>
              <a:buSzPts val="4000"/>
              <a:buNone/>
              <a:defRPr sz="4000"/>
            </a:lvl5pPr>
            <a:lvl6pPr lvl="5" rtl="0">
              <a:spcBef>
                <a:spcPts val="0"/>
              </a:spcBef>
              <a:spcAft>
                <a:spcPts val="0"/>
              </a:spcAft>
              <a:buSzPts val="4000"/>
              <a:buNone/>
              <a:defRPr sz="4000"/>
            </a:lvl6pPr>
            <a:lvl7pPr lvl="6" rtl="0">
              <a:spcBef>
                <a:spcPts val="0"/>
              </a:spcBef>
              <a:spcAft>
                <a:spcPts val="0"/>
              </a:spcAft>
              <a:buSzPts val="4000"/>
              <a:buNone/>
              <a:defRPr sz="4000"/>
            </a:lvl7pPr>
            <a:lvl8pPr lvl="7" rtl="0">
              <a:spcBef>
                <a:spcPts val="0"/>
              </a:spcBef>
              <a:spcAft>
                <a:spcPts val="0"/>
              </a:spcAft>
              <a:buSzPts val="4000"/>
              <a:buNone/>
              <a:defRPr sz="4000"/>
            </a:lvl8pPr>
            <a:lvl9pPr lvl="8" rtl="0">
              <a:spcBef>
                <a:spcPts val="0"/>
              </a:spcBef>
              <a:spcAft>
                <a:spcPts val="0"/>
              </a:spcAft>
              <a:buSzPts val="4000"/>
              <a:buNone/>
              <a:defRPr sz="4000"/>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4"/>
        </a:solidFill>
        <a:effectLst/>
      </p:bgPr>
    </p:bg>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rtl="0">
              <a:spcBef>
                <a:spcPts val="0"/>
              </a:spcBef>
              <a:spcAft>
                <a:spcPts val="0"/>
              </a:spcAft>
              <a:buClr>
                <a:schemeClr val="lt1"/>
              </a:buClr>
              <a:buSzPts val="6000"/>
              <a:buNone/>
              <a:defRPr sz="6000">
                <a:solidFill>
                  <a:schemeClr val="lt1"/>
                </a:solidFill>
              </a:defRPr>
            </a:lvl1pPr>
            <a:lvl2pPr lvl="1" rtl="0">
              <a:spcBef>
                <a:spcPts val="0"/>
              </a:spcBef>
              <a:spcAft>
                <a:spcPts val="0"/>
              </a:spcAft>
              <a:buClr>
                <a:schemeClr val="lt1"/>
              </a:buClr>
              <a:buSzPts val="6000"/>
              <a:buNone/>
              <a:defRPr sz="6000">
                <a:solidFill>
                  <a:schemeClr val="lt1"/>
                </a:solidFill>
              </a:defRPr>
            </a:lvl2pPr>
            <a:lvl3pPr lvl="2" rtl="0">
              <a:spcBef>
                <a:spcPts val="0"/>
              </a:spcBef>
              <a:spcAft>
                <a:spcPts val="0"/>
              </a:spcAft>
              <a:buClr>
                <a:schemeClr val="lt1"/>
              </a:buClr>
              <a:buSzPts val="6000"/>
              <a:buNone/>
              <a:defRPr sz="6000">
                <a:solidFill>
                  <a:schemeClr val="lt1"/>
                </a:solidFill>
              </a:defRPr>
            </a:lvl3pPr>
            <a:lvl4pPr lvl="3" rtl="0">
              <a:spcBef>
                <a:spcPts val="0"/>
              </a:spcBef>
              <a:spcAft>
                <a:spcPts val="0"/>
              </a:spcAft>
              <a:buClr>
                <a:schemeClr val="lt1"/>
              </a:buClr>
              <a:buSzPts val="6000"/>
              <a:buNone/>
              <a:defRPr sz="6000">
                <a:solidFill>
                  <a:schemeClr val="lt1"/>
                </a:solidFill>
              </a:defRPr>
            </a:lvl4pPr>
            <a:lvl5pPr lvl="4" rtl="0">
              <a:spcBef>
                <a:spcPts val="0"/>
              </a:spcBef>
              <a:spcAft>
                <a:spcPts val="0"/>
              </a:spcAft>
              <a:buClr>
                <a:schemeClr val="lt1"/>
              </a:buClr>
              <a:buSzPts val="6000"/>
              <a:buNone/>
              <a:defRPr sz="6000">
                <a:solidFill>
                  <a:schemeClr val="lt1"/>
                </a:solidFill>
              </a:defRPr>
            </a:lvl5pPr>
            <a:lvl6pPr lvl="5" rtl="0">
              <a:spcBef>
                <a:spcPts val="0"/>
              </a:spcBef>
              <a:spcAft>
                <a:spcPts val="0"/>
              </a:spcAft>
              <a:buClr>
                <a:schemeClr val="lt1"/>
              </a:buClr>
              <a:buSzPts val="6000"/>
              <a:buNone/>
              <a:defRPr sz="6000">
                <a:solidFill>
                  <a:schemeClr val="lt1"/>
                </a:solidFill>
              </a:defRPr>
            </a:lvl6pPr>
            <a:lvl7pPr lvl="6" rtl="0">
              <a:spcBef>
                <a:spcPts val="0"/>
              </a:spcBef>
              <a:spcAft>
                <a:spcPts val="0"/>
              </a:spcAft>
              <a:buClr>
                <a:schemeClr val="lt1"/>
              </a:buClr>
              <a:buSzPts val="6000"/>
              <a:buNone/>
              <a:defRPr sz="6000">
                <a:solidFill>
                  <a:schemeClr val="lt1"/>
                </a:solidFill>
              </a:defRPr>
            </a:lvl7pPr>
            <a:lvl8pPr lvl="7" rtl="0">
              <a:spcBef>
                <a:spcPts val="0"/>
              </a:spcBef>
              <a:spcAft>
                <a:spcPts val="0"/>
              </a:spcAft>
              <a:buClr>
                <a:schemeClr val="lt1"/>
              </a:buClr>
              <a:buSzPts val="6000"/>
              <a:buNone/>
              <a:defRPr sz="6000">
                <a:solidFill>
                  <a:schemeClr val="lt1"/>
                </a:solidFill>
              </a:defRPr>
            </a:lvl8pPr>
            <a:lvl9pPr lvl="8" rtl="0">
              <a:spcBef>
                <a:spcPts val="0"/>
              </a:spcBef>
              <a:spcAft>
                <a:spcPts val="0"/>
              </a:spcAft>
              <a:buClr>
                <a:schemeClr val="lt1"/>
              </a:buClr>
              <a:buSzPts val="6000"/>
              <a:buNone/>
              <a:defRPr sz="6000">
                <a:solidFill>
                  <a:schemeClr val="lt1"/>
                </a:solidFill>
              </a:defRPr>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2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8" name="Google Shape;38;p9"/>
          <p:cNvCxnSpPr/>
          <p:nvPr/>
        </p:nvCxnSpPr>
        <p:spPr>
          <a:xfrm>
            <a:off x="5029675" y="4495500"/>
            <a:ext cx="468300" cy="0"/>
          </a:xfrm>
          <a:prstGeom prst="straightConnector1">
            <a:avLst/>
          </a:prstGeom>
          <a:noFill/>
          <a:ln w="28575" cap="flat" cmpd="sng">
            <a:solidFill>
              <a:schemeClr val="lt1"/>
            </a:solidFill>
            <a:prstDash val="solid"/>
            <a:round/>
            <a:headEnd type="none" w="sm" len="sm"/>
            <a:tailEnd type="none" w="sm" len="sm"/>
          </a:ln>
        </p:spPr>
      </p:cxnSp>
      <p:sp>
        <p:nvSpPr>
          <p:cNvPr id="39" name="Google Shape;39;p9"/>
          <p:cNvSpPr txBox="1">
            <a:spLocks noGrp="1"/>
          </p:cNvSpPr>
          <p:nvPr>
            <p:ph type="title"/>
          </p:nvPr>
        </p:nvSpPr>
        <p:spPr>
          <a:xfrm>
            <a:off x="265500" y="1081400"/>
            <a:ext cx="4045200" cy="1710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400"/>
              <a:buNone/>
              <a:defRPr sz="5400"/>
            </a:lvl1pPr>
            <a:lvl2pPr lvl="1" algn="ctr" rtl="0">
              <a:spcBef>
                <a:spcPts val="0"/>
              </a:spcBef>
              <a:spcAft>
                <a:spcPts val="0"/>
              </a:spcAft>
              <a:buSzPts val="5400"/>
              <a:buNone/>
              <a:defRPr sz="5400"/>
            </a:lvl2pPr>
            <a:lvl3pPr lvl="2" algn="ctr" rtl="0">
              <a:spcBef>
                <a:spcPts val="0"/>
              </a:spcBef>
              <a:spcAft>
                <a:spcPts val="0"/>
              </a:spcAft>
              <a:buSzPts val="5400"/>
              <a:buNone/>
              <a:defRPr sz="5400"/>
            </a:lvl3pPr>
            <a:lvl4pPr lvl="3" algn="ctr" rtl="0">
              <a:spcBef>
                <a:spcPts val="0"/>
              </a:spcBef>
              <a:spcAft>
                <a:spcPts val="0"/>
              </a:spcAft>
              <a:buSzPts val="5400"/>
              <a:buNone/>
              <a:defRPr sz="5400"/>
            </a:lvl4pPr>
            <a:lvl5pPr lvl="4" algn="ctr" rtl="0">
              <a:spcBef>
                <a:spcPts val="0"/>
              </a:spcBef>
              <a:spcAft>
                <a:spcPts val="0"/>
              </a:spcAft>
              <a:buSzPts val="5400"/>
              <a:buNone/>
              <a:defRPr sz="5400"/>
            </a:lvl5pPr>
            <a:lvl6pPr lvl="5" algn="ctr" rtl="0">
              <a:spcBef>
                <a:spcPts val="0"/>
              </a:spcBef>
              <a:spcAft>
                <a:spcPts val="0"/>
              </a:spcAft>
              <a:buSzPts val="5400"/>
              <a:buNone/>
              <a:defRPr sz="5400"/>
            </a:lvl6pPr>
            <a:lvl7pPr lvl="6" algn="ctr" rtl="0">
              <a:spcBef>
                <a:spcPts val="0"/>
              </a:spcBef>
              <a:spcAft>
                <a:spcPts val="0"/>
              </a:spcAft>
              <a:buSzPts val="5400"/>
              <a:buNone/>
              <a:defRPr sz="5400"/>
            </a:lvl7pPr>
            <a:lvl8pPr lvl="7" algn="ctr" rtl="0">
              <a:spcBef>
                <a:spcPts val="0"/>
              </a:spcBef>
              <a:spcAft>
                <a:spcPts val="0"/>
              </a:spcAft>
              <a:buSzPts val="5400"/>
              <a:buNone/>
              <a:defRPr sz="5400"/>
            </a:lvl8pPr>
            <a:lvl9pPr lvl="8" algn="ctr" rtl="0">
              <a:spcBef>
                <a:spcPts val="0"/>
              </a:spcBef>
              <a:spcAft>
                <a:spcPts val="0"/>
              </a:spcAft>
              <a:buSzPts val="5400"/>
              <a:buNone/>
              <a:defRPr sz="5400"/>
            </a:lvl9pPr>
          </a:lstStyle>
          <a:p>
            <a:endParaRPr/>
          </a:p>
        </p:txBody>
      </p:sp>
      <p:sp>
        <p:nvSpPr>
          <p:cNvPr id="40" name="Google Shape;40;p9"/>
          <p:cNvSpPr txBox="1">
            <a:spLocks noGrp="1"/>
          </p:cNvSpPr>
          <p:nvPr>
            <p:ph type="subTitle" idx="1"/>
          </p:nvPr>
        </p:nvSpPr>
        <p:spPr>
          <a:xfrm>
            <a:off x="265500" y="2845223"/>
            <a:ext cx="4045200" cy="13455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1800"/>
              <a:buNone/>
              <a:defRPr/>
            </a:lvl1pPr>
            <a:lvl2pPr lvl="1" algn="ctr" rtl="0">
              <a:lnSpc>
                <a:spcPct val="100000"/>
              </a:lnSpc>
              <a:spcBef>
                <a:spcPts val="0"/>
              </a:spcBef>
              <a:spcAft>
                <a:spcPts val="0"/>
              </a:spcAft>
              <a:buSzPts val="1800"/>
              <a:buNone/>
              <a:defRPr sz="1800"/>
            </a:lvl2pPr>
            <a:lvl3pPr lvl="2" algn="ctr" rtl="0">
              <a:lnSpc>
                <a:spcPct val="100000"/>
              </a:lnSpc>
              <a:spcBef>
                <a:spcPts val="0"/>
              </a:spcBef>
              <a:spcAft>
                <a:spcPts val="0"/>
              </a:spcAft>
              <a:buSzPts val="1800"/>
              <a:buNone/>
              <a:defRPr sz="1800"/>
            </a:lvl3pPr>
            <a:lvl4pPr lvl="3" algn="ctr" rtl="0">
              <a:lnSpc>
                <a:spcPct val="100000"/>
              </a:lnSpc>
              <a:spcBef>
                <a:spcPts val="0"/>
              </a:spcBef>
              <a:spcAft>
                <a:spcPts val="0"/>
              </a:spcAft>
              <a:buSzPts val="1800"/>
              <a:buNone/>
              <a:defRPr sz="1800"/>
            </a:lvl4pPr>
            <a:lvl5pPr lvl="4" algn="ctr" rtl="0">
              <a:lnSpc>
                <a:spcPct val="100000"/>
              </a:lnSpc>
              <a:spcBef>
                <a:spcPts val="0"/>
              </a:spcBef>
              <a:spcAft>
                <a:spcPts val="0"/>
              </a:spcAft>
              <a:buSzPts val="1800"/>
              <a:buNone/>
              <a:defRPr sz="1800"/>
            </a:lvl5pPr>
            <a:lvl6pPr lvl="5" algn="ctr" rtl="0">
              <a:lnSpc>
                <a:spcPct val="100000"/>
              </a:lnSpc>
              <a:spcBef>
                <a:spcPts val="0"/>
              </a:spcBef>
              <a:spcAft>
                <a:spcPts val="0"/>
              </a:spcAft>
              <a:buSzPts val="1800"/>
              <a:buNone/>
              <a:defRPr sz="1800"/>
            </a:lvl6pPr>
            <a:lvl7pPr lvl="6" algn="ctr" rtl="0">
              <a:lnSpc>
                <a:spcPct val="100000"/>
              </a:lnSpc>
              <a:spcBef>
                <a:spcPts val="0"/>
              </a:spcBef>
              <a:spcAft>
                <a:spcPts val="0"/>
              </a:spcAft>
              <a:buSzPts val="1800"/>
              <a:buNone/>
              <a:defRPr sz="1800"/>
            </a:lvl7pPr>
            <a:lvl8pPr lvl="7" algn="ctr" rtl="0">
              <a:lnSpc>
                <a:spcPct val="100000"/>
              </a:lnSpc>
              <a:spcBef>
                <a:spcPts val="0"/>
              </a:spcBef>
              <a:spcAft>
                <a:spcPts val="0"/>
              </a:spcAft>
              <a:buSzPts val="1800"/>
              <a:buNone/>
              <a:defRPr sz="1800"/>
            </a:lvl8pPr>
            <a:lvl9pPr lvl="8" algn="ctr" rtl="0">
              <a:lnSpc>
                <a:spcPct val="100000"/>
              </a:lnSpc>
              <a:spcBef>
                <a:spcPts val="0"/>
              </a:spcBef>
              <a:spcAft>
                <a:spcPts val="0"/>
              </a:spcAft>
              <a:buSzPts val="1800"/>
              <a:buNone/>
              <a:defRPr sz="1800"/>
            </a:lvl9pPr>
          </a:lstStyle>
          <a:p>
            <a:endParaRPr/>
          </a:p>
        </p:txBody>
      </p:sp>
      <p:sp>
        <p:nvSpPr>
          <p:cNvPr id="41" name="Google Shape;41;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rtl="0">
              <a:spcBef>
                <a:spcPts val="0"/>
              </a:spcBef>
              <a:spcAft>
                <a:spcPts val="0"/>
              </a:spcAft>
              <a:buClr>
                <a:schemeClr val="accent1"/>
              </a:buClr>
              <a:buSzPts val="1800"/>
              <a:buChar char="●"/>
              <a:defRPr>
                <a:solidFill>
                  <a:schemeClr val="accent1"/>
                </a:solidFill>
                <a:highlight>
                  <a:schemeClr val="lt1"/>
                </a:highlight>
              </a:defRPr>
            </a:lvl1pPr>
            <a:lvl2pPr marL="914400" lvl="1" indent="-317500" rtl="0">
              <a:spcBef>
                <a:spcPts val="0"/>
              </a:spcBef>
              <a:spcAft>
                <a:spcPts val="0"/>
              </a:spcAft>
              <a:buClr>
                <a:schemeClr val="accent1"/>
              </a:buClr>
              <a:buSzPts val="1400"/>
              <a:buChar char="○"/>
              <a:defRPr>
                <a:solidFill>
                  <a:schemeClr val="accent1"/>
                </a:solidFill>
                <a:highlight>
                  <a:schemeClr val="lt1"/>
                </a:highlight>
              </a:defRPr>
            </a:lvl2pPr>
            <a:lvl3pPr marL="1371600" lvl="2" indent="-317500" rtl="0">
              <a:spcBef>
                <a:spcPts val="0"/>
              </a:spcBef>
              <a:spcAft>
                <a:spcPts val="0"/>
              </a:spcAft>
              <a:buClr>
                <a:schemeClr val="accent1"/>
              </a:buClr>
              <a:buSzPts val="1400"/>
              <a:buChar char="■"/>
              <a:defRPr>
                <a:solidFill>
                  <a:schemeClr val="accent1"/>
                </a:solidFill>
                <a:highlight>
                  <a:schemeClr val="lt1"/>
                </a:highlight>
              </a:defRPr>
            </a:lvl3pPr>
            <a:lvl4pPr marL="1828800" lvl="3" indent="-317500" rtl="0">
              <a:spcBef>
                <a:spcPts val="0"/>
              </a:spcBef>
              <a:spcAft>
                <a:spcPts val="0"/>
              </a:spcAft>
              <a:buClr>
                <a:schemeClr val="accent1"/>
              </a:buClr>
              <a:buSzPts val="1400"/>
              <a:buChar char="●"/>
              <a:defRPr>
                <a:solidFill>
                  <a:schemeClr val="accent1"/>
                </a:solidFill>
                <a:highlight>
                  <a:schemeClr val="lt1"/>
                </a:highlight>
              </a:defRPr>
            </a:lvl4pPr>
            <a:lvl5pPr marL="2286000" lvl="4" indent="-317500" rtl="0">
              <a:spcBef>
                <a:spcPts val="0"/>
              </a:spcBef>
              <a:spcAft>
                <a:spcPts val="0"/>
              </a:spcAft>
              <a:buClr>
                <a:schemeClr val="accent1"/>
              </a:buClr>
              <a:buSzPts val="1400"/>
              <a:buChar char="○"/>
              <a:defRPr>
                <a:solidFill>
                  <a:schemeClr val="accent1"/>
                </a:solidFill>
                <a:highlight>
                  <a:schemeClr val="lt1"/>
                </a:highlight>
              </a:defRPr>
            </a:lvl5pPr>
            <a:lvl6pPr marL="2743200" lvl="5" indent="-317500" rtl="0">
              <a:spcBef>
                <a:spcPts val="0"/>
              </a:spcBef>
              <a:spcAft>
                <a:spcPts val="0"/>
              </a:spcAft>
              <a:buClr>
                <a:schemeClr val="accent1"/>
              </a:buClr>
              <a:buSzPts val="1400"/>
              <a:buChar char="■"/>
              <a:defRPr>
                <a:solidFill>
                  <a:schemeClr val="accent1"/>
                </a:solidFill>
                <a:highlight>
                  <a:schemeClr val="lt1"/>
                </a:highlight>
              </a:defRPr>
            </a:lvl6pPr>
            <a:lvl7pPr marL="3200400" lvl="6" indent="-317500" rtl="0">
              <a:spcBef>
                <a:spcPts val="0"/>
              </a:spcBef>
              <a:spcAft>
                <a:spcPts val="0"/>
              </a:spcAft>
              <a:buClr>
                <a:schemeClr val="accent1"/>
              </a:buClr>
              <a:buSzPts val="1400"/>
              <a:buChar char="●"/>
              <a:defRPr>
                <a:solidFill>
                  <a:schemeClr val="accent1"/>
                </a:solidFill>
                <a:highlight>
                  <a:schemeClr val="lt1"/>
                </a:highlight>
              </a:defRPr>
            </a:lvl7pPr>
            <a:lvl8pPr marL="3657600" lvl="7" indent="-317500" rtl="0">
              <a:spcBef>
                <a:spcPts val="0"/>
              </a:spcBef>
              <a:spcAft>
                <a:spcPts val="0"/>
              </a:spcAft>
              <a:buClr>
                <a:schemeClr val="accent1"/>
              </a:buClr>
              <a:buSzPts val="1400"/>
              <a:buChar char="○"/>
              <a:defRPr>
                <a:solidFill>
                  <a:schemeClr val="accent1"/>
                </a:solidFill>
                <a:highlight>
                  <a:schemeClr val="lt1"/>
                </a:highlight>
              </a:defRPr>
            </a:lvl8pPr>
            <a:lvl9pPr marL="4114800" lvl="8" indent="-317500" rtl="0">
              <a:spcBef>
                <a:spcPts val="0"/>
              </a:spcBef>
              <a:spcAft>
                <a:spcPts val="0"/>
              </a:spcAft>
              <a:buClr>
                <a:schemeClr val="accent1"/>
              </a:buClr>
              <a:buSzPts val="1400"/>
              <a:buChar char="■"/>
              <a:defRPr>
                <a:solidFill>
                  <a:schemeClr val="accent1"/>
                </a:solidFill>
                <a:highlight>
                  <a:schemeClr val="lt1"/>
                </a:highlight>
              </a:defRPr>
            </a:lvl9pPr>
          </a:lstStyle>
          <a:p>
            <a:endParaRPr/>
          </a:p>
        </p:txBody>
      </p:sp>
      <p:sp>
        <p:nvSpPr>
          <p:cNvPr id="42" name="Google Shape;42;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a:spLocks noGrp="1"/>
          </p:cNvSpPr>
          <p:nvPr>
            <p:ph type="body" idx="1"/>
          </p:nvPr>
        </p:nvSpPr>
        <p:spPr>
          <a:xfrm>
            <a:off x="319500" y="4230575"/>
            <a:ext cx="5998800" cy="598800"/>
          </a:xfrm>
          <a:prstGeom prst="rect">
            <a:avLst/>
          </a:prstGeom>
        </p:spPr>
        <p:txBody>
          <a:bodyPr spcFirstLastPara="1" wrap="square" lIns="91425" tIns="91425" rIns="91425" bIns="91425" anchor="ctr" anchorCtr="0">
            <a:normAutofit/>
          </a:bodyPr>
          <a:lstStyle>
            <a:lvl1pPr marL="457200" lvl="0" indent="-228600" rtl="0">
              <a:lnSpc>
                <a:spcPct val="100000"/>
              </a:lnSpc>
              <a:spcBef>
                <a:spcPts val="0"/>
              </a:spcBef>
              <a:spcAft>
                <a:spcPts val="0"/>
              </a:spcAft>
              <a:buClr>
                <a:schemeClr val="accent1"/>
              </a:buClr>
              <a:buSzPts val="2400"/>
              <a:buFont typeface="Amatic SC"/>
              <a:buNone/>
              <a:defRPr sz="2400" b="1">
                <a:solidFill>
                  <a:schemeClr val="accent1"/>
                </a:solidFill>
                <a:latin typeface="Amatic SC"/>
                <a:ea typeface="Amatic SC"/>
                <a:cs typeface="Amatic SC"/>
                <a:sym typeface="Amatic SC"/>
              </a:defRPr>
            </a:lvl1pPr>
          </a:lstStyle>
          <a:p>
            <a:endParaRPr/>
          </a:p>
        </p:txBody>
      </p:sp>
      <p:sp>
        <p:nvSpPr>
          <p:cNvPr id="45" name="Google Shape;45;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1"/>
          <p:cNvSpPr txBox="1">
            <a:spLocks noGrp="1"/>
          </p:cNvSpPr>
          <p:nvPr>
            <p:ph type="title" hasCustomPrompt="1"/>
          </p:nvPr>
        </p:nvSpPr>
        <p:spPr>
          <a:xfrm>
            <a:off x="311700" y="1240275"/>
            <a:ext cx="8520600" cy="19818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chemeClr val="lt1"/>
              </a:buClr>
              <a:buSzPts val="12000"/>
              <a:buNone/>
              <a:defRPr sz="12000">
                <a:solidFill>
                  <a:schemeClr val="lt1"/>
                </a:solidFill>
                <a:highlight>
                  <a:schemeClr val="accent1"/>
                </a:highlight>
              </a:defRPr>
            </a:lvl1pPr>
            <a:lvl2pPr lvl="1" algn="ctr" rtl="0">
              <a:spcBef>
                <a:spcPts val="0"/>
              </a:spcBef>
              <a:spcAft>
                <a:spcPts val="0"/>
              </a:spcAft>
              <a:buClr>
                <a:schemeClr val="lt1"/>
              </a:buClr>
              <a:buSzPts val="12000"/>
              <a:buNone/>
              <a:defRPr sz="12000">
                <a:solidFill>
                  <a:schemeClr val="lt1"/>
                </a:solidFill>
                <a:highlight>
                  <a:schemeClr val="accent1"/>
                </a:highlight>
              </a:defRPr>
            </a:lvl2pPr>
            <a:lvl3pPr lvl="2" algn="ctr" rtl="0">
              <a:spcBef>
                <a:spcPts val="0"/>
              </a:spcBef>
              <a:spcAft>
                <a:spcPts val="0"/>
              </a:spcAft>
              <a:buClr>
                <a:schemeClr val="lt1"/>
              </a:buClr>
              <a:buSzPts val="12000"/>
              <a:buNone/>
              <a:defRPr sz="12000">
                <a:solidFill>
                  <a:schemeClr val="lt1"/>
                </a:solidFill>
                <a:highlight>
                  <a:schemeClr val="accent1"/>
                </a:highlight>
              </a:defRPr>
            </a:lvl3pPr>
            <a:lvl4pPr lvl="3" algn="ctr" rtl="0">
              <a:spcBef>
                <a:spcPts val="0"/>
              </a:spcBef>
              <a:spcAft>
                <a:spcPts val="0"/>
              </a:spcAft>
              <a:buClr>
                <a:schemeClr val="lt1"/>
              </a:buClr>
              <a:buSzPts val="12000"/>
              <a:buNone/>
              <a:defRPr sz="12000">
                <a:solidFill>
                  <a:schemeClr val="lt1"/>
                </a:solidFill>
                <a:highlight>
                  <a:schemeClr val="accent1"/>
                </a:highlight>
              </a:defRPr>
            </a:lvl4pPr>
            <a:lvl5pPr lvl="4" algn="ctr" rtl="0">
              <a:spcBef>
                <a:spcPts val="0"/>
              </a:spcBef>
              <a:spcAft>
                <a:spcPts val="0"/>
              </a:spcAft>
              <a:buClr>
                <a:schemeClr val="lt1"/>
              </a:buClr>
              <a:buSzPts val="12000"/>
              <a:buNone/>
              <a:defRPr sz="12000">
                <a:solidFill>
                  <a:schemeClr val="lt1"/>
                </a:solidFill>
                <a:highlight>
                  <a:schemeClr val="accent1"/>
                </a:highlight>
              </a:defRPr>
            </a:lvl5pPr>
            <a:lvl6pPr lvl="5" algn="ctr" rtl="0">
              <a:spcBef>
                <a:spcPts val="0"/>
              </a:spcBef>
              <a:spcAft>
                <a:spcPts val="0"/>
              </a:spcAft>
              <a:buClr>
                <a:schemeClr val="lt1"/>
              </a:buClr>
              <a:buSzPts val="12000"/>
              <a:buNone/>
              <a:defRPr sz="12000">
                <a:solidFill>
                  <a:schemeClr val="lt1"/>
                </a:solidFill>
                <a:highlight>
                  <a:schemeClr val="accent1"/>
                </a:highlight>
              </a:defRPr>
            </a:lvl6pPr>
            <a:lvl7pPr lvl="6" algn="ctr" rtl="0">
              <a:spcBef>
                <a:spcPts val="0"/>
              </a:spcBef>
              <a:spcAft>
                <a:spcPts val="0"/>
              </a:spcAft>
              <a:buClr>
                <a:schemeClr val="lt1"/>
              </a:buClr>
              <a:buSzPts val="12000"/>
              <a:buNone/>
              <a:defRPr sz="12000">
                <a:solidFill>
                  <a:schemeClr val="lt1"/>
                </a:solidFill>
                <a:highlight>
                  <a:schemeClr val="accent1"/>
                </a:highlight>
              </a:defRPr>
            </a:lvl7pPr>
            <a:lvl8pPr lvl="7" algn="ctr" rtl="0">
              <a:spcBef>
                <a:spcPts val="0"/>
              </a:spcBef>
              <a:spcAft>
                <a:spcPts val="0"/>
              </a:spcAft>
              <a:buClr>
                <a:schemeClr val="lt1"/>
              </a:buClr>
              <a:buSzPts val="12000"/>
              <a:buNone/>
              <a:defRPr sz="12000">
                <a:solidFill>
                  <a:schemeClr val="lt1"/>
                </a:solidFill>
                <a:highlight>
                  <a:schemeClr val="accent1"/>
                </a:highlight>
              </a:defRPr>
            </a:lvl8pPr>
            <a:lvl9pPr lvl="8" algn="ctr" rtl="0">
              <a:spcBef>
                <a:spcPts val="0"/>
              </a:spcBef>
              <a:spcAft>
                <a:spcPts val="0"/>
              </a:spcAft>
              <a:buClr>
                <a:schemeClr val="lt1"/>
              </a:buClr>
              <a:buSzPts val="12000"/>
              <a:buNone/>
              <a:defRPr sz="12000">
                <a:solidFill>
                  <a:schemeClr val="lt1"/>
                </a:solidFill>
                <a:highlight>
                  <a:schemeClr val="accent1"/>
                </a:highlight>
              </a:defRPr>
            </a:lvl9pPr>
          </a:lstStyle>
          <a:p>
            <a:r>
              <a:t>xx%</a:t>
            </a:r>
          </a:p>
        </p:txBody>
      </p:sp>
      <p:sp>
        <p:nvSpPr>
          <p:cNvPr id="48" name="Google Shape;48;p11"/>
          <p:cNvSpPr txBox="1">
            <a:spLocks noGrp="1"/>
          </p:cNvSpPr>
          <p:nvPr>
            <p:ph type="body" idx="1"/>
          </p:nvPr>
        </p:nvSpPr>
        <p:spPr>
          <a:xfrm>
            <a:off x="311700" y="3304625"/>
            <a:ext cx="8520600" cy="1300800"/>
          </a:xfrm>
          <a:prstGeom prst="rect">
            <a:avLst/>
          </a:prstGeom>
        </p:spPr>
        <p:txBody>
          <a:bodyPr spcFirstLastPara="1" wrap="square" lIns="91425" tIns="91425" rIns="91425" bIns="91425" anchor="t" anchorCtr="0">
            <a:normAutofit/>
          </a:bodyPr>
          <a:lstStyle>
            <a:lvl1pPr marL="457200" lvl="0" indent="-342900" algn="ctr" rtl="0">
              <a:spcBef>
                <a:spcPts val="0"/>
              </a:spcBef>
              <a:spcAft>
                <a:spcPts val="0"/>
              </a:spcAft>
              <a:buClr>
                <a:schemeClr val="accent1"/>
              </a:buClr>
              <a:buSzPts val="1800"/>
              <a:buChar char="●"/>
              <a:defRPr>
                <a:solidFill>
                  <a:schemeClr val="accent1"/>
                </a:solidFill>
                <a:highlight>
                  <a:schemeClr val="dk1"/>
                </a:highlight>
              </a:defRPr>
            </a:lvl1pPr>
            <a:lvl2pPr marL="914400" lvl="1" indent="-317500" algn="ctr" rtl="0">
              <a:spcBef>
                <a:spcPts val="0"/>
              </a:spcBef>
              <a:spcAft>
                <a:spcPts val="0"/>
              </a:spcAft>
              <a:buClr>
                <a:schemeClr val="accent1"/>
              </a:buClr>
              <a:buSzPts val="1400"/>
              <a:buChar char="○"/>
              <a:defRPr>
                <a:solidFill>
                  <a:schemeClr val="accent1"/>
                </a:solidFill>
                <a:highlight>
                  <a:schemeClr val="dk1"/>
                </a:highlight>
              </a:defRPr>
            </a:lvl2pPr>
            <a:lvl3pPr marL="1371600" lvl="2" indent="-317500" algn="ctr" rtl="0">
              <a:spcBef>
                <a:spcPts val="0"/>
              </a:spcBef>
              <a:spcAft>
                <a:spcPts val="0"/>
              </a:spcAft>
              <a:buClr>
                <a:schemeClr val="accent1"/>
              </a:buClr>
              <a:buSzPts val="1400"/>
              <a:buChar char="■"/>
              <a:defRPr>
                <a:solidFill>
                  <a:schemeClr val="accent1"/>
                </a:solidFill>
                <a:highlight>
                  <a:schemeClr val="dk1"/>
                </a:highlight>
              </a:defRPr>
            </a:lvl3pPr>
            <a:lvl4pPr marL="1828800" lvl="3" indent="-317500" algn="ctr" rtl="0">
              <a:spcBef>
                <a:spcPts val="0"/>
              </a:spcBef>
              <a:spcAft>
                <a:spcPts val="0"/>
              </a:spcAft>
              <a:buClr>
                <a:schemeClr val="accent1"/>
              </a:buClr>
              <a:buSzPts val="1400"/>
              <a:buChar char="●"/>
              <a:defRPr>
                <a:solidFill>
                  <a:schemeClr val="accent1"/>
                </a:solidFill>
                <a:highlight>
                  <a:schemeClr val="dk1"/>
                </a:highlight>
              </a:defRPr>
            </a:lvl4pPr>
            <a:lvl5pPr marL="2286000" lvl="4" indent="-317500" algn="ctr" rtl="0">
              <a:spcBef>
                <a:spcPts val="0"/>
              </a:spcBef>
              <a:spcAft>
                <a:spcPts val="0"/>
              </a:spcAft>
              <a:buClr>
                <a:schemeClr val="accent1"/>
              </a:buClr>
              <a:buSzPts val="1400"/>
              <a:buChar char="○"/>
              <a:defRPr>
                <a:solidFill>
                  <a:schemeClr val="accent1"/>
                </a:solidFill>
                <a:highlight>
                  <a:schemeClr val="dk1"/>
                </a:highlight>
              </a:defRPr>
            </a:lvl5pPr>
            <a:lvl6pPr marL="2743200" lvl="5" indent="-317500" algn="ctr" rtl="0">
              <a:spcBef>
                <a:spcPts val="0"/>
              </a:spcBef>
              <a:spcAft>
                <a:spcPts val="0"/>
              </a:spcAft>
              <a:buClr>
                <a:schemeClr val="accent1"/>
              </a:buClr>
              <a:buSzPts val="1400"/>
              <a:buChar char="■"/>
              <a:defRPr>
                <a:solidFill>
                  <a:schemeClr val="accent1"/>
                </a:solidFill>
                <a:highlight>
                  <a:schemeClr val="dk1"/>
                </a:highlight>
              </a:defRPr>
            </a:lvl6pPr>
            <a:lvl7pPr marL="3200400" lvl="6" indent="-317500" algn="ctr" rtl="0">
              <a:spcBef>
                <a:spcPts val="0"/>
              </a:spcBef>
              <a:spcAft>
                <a:spcPts val="0"/>
              </a:spcAft>
              <a:buClr>
                <a:schemeClr val="accent1"/>
              </a:buClr>
              <a:buSzPts val="1400"/>
              <a:buChar char="●"/>
              <a:defRPr>
                <a:solidFill>
                  <a:schemeClr val="accent1"/>
                </a:solidFill>
                <a:highlight>
                  <a:schemeClr val="dk1"/>
                </a:highlight>
              </a:defRPr>
            </a:lvl7pPr>
            <a:lvl8pPr marL="3657600" lvl="7" indent="-317500" algn="ctr" rtl="0">
              <a:spcBef>
                <a:spcPts val="0"/>
              </a:spcBef>
              <a:spcAft>
                <a:spcPts val="0"/>
              </a:spcAft>
              <a:buClr>
                <a:schemeClr val="accent1"/>
              </a:buClr>
              <a:buSzPts val="1400"/>
              <a:buChar char="○"/>
              <a:defRPr>
                <a:solidFill>
                  <a:schemeClr val="accent1"/>
                </a:solidFill>
                <a:highlight>
                  <a:schemeClr val="dk1"/>
                </a:highlight>
              </a:defRPr>
            </a:lvl8pPr>
            <a:lvl9pPr marL="4114800" lvl="8" indent="-317500" algn="ctr" rtl="0">
              <a:spcBef>
                <a:spcPts val="0"/>
              </a:spcBef>
              <a:spcAft>
                <a:spcPts val="0"/>
              </a:spcAft>
              <a:buClr>
                <a:schemeClr val="accent1"/>
              </a:buClr>
              <a:buSzPts val="1400"/>
              <a:buChar char="■"/>
              <a:defRPr>
                <a:solidFill>
                  <a:schemeClr val="accent1"/>
                </a:solidFill>
                <a:highlight>
                  <a:schemeClr val="dk1"/>
                </a:highlight>
              </a:defRPr>
            </a:lvl9pPr>
          </a:lstStyle>
          <a:p>
            <a:endParaRPr/>
          </a:p>
        </p:txBody>
      </p:sp>
      <p:sp>
        <p:nvSpPr>
          <p:cNvPr id="49" name="Google Shape;4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beach-day">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292850"/>
            <a:ext cx="8520600" cy="8010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1pPr>
            <a:lvl2pPr lvl="1" rtl="0">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2pPr>
            <a:lvl3pPr lvl="2" rtl="0">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3pPr>
            <a:lvl4pPr lvl="3" rtl="0">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4pPr>
            <a:lvl5pPr lvl="4" rtl="0">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5pPr>
            <a:lvl6pPr lvl="5" rtl="0">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6pPr>
            <a:lvl7pPr lvl="6" rtl="0">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7pPr>
            <a:lvl8pPr lvl="7" rtl="0">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8pPr>
            <a:lvl9pPr lvl="8" rtl="0">
              <a:spcBef>
                <a:spcPts val="0"/>
              </a:spcBef>
              <a:spcAft>
                <a:spcPts val="0"/>
              </a:spcAft>
              <a:buClr>
                <a:schemeClr val="accent1"/>
              </a:buClr>
              <a:buSzPts val="4200"/>
              <a:buFont typeface="Amatic SC"/>
              <a:buNone/>
              <a:defRPr sz="4200" b="1">
                <a:solidFill>
                  <a:schemeClr val="accent1"/>
                </a:solidFill>
                <a:latin typeface="Amatic SC"/>
                <a:ea typeface="Amatic SC"/>
                <a:cs typeface="Amatic SC"/>
                <a:sym typeface="Amatic SC"/>
              </a:defRPr>
            </a:lvl9pPr>
          </a:lstStyle>
          <a:p>
            <a:endParaRPr/>
          </a:p>
        </p:txBody>
      </p:sp>
      <p:sp>
        <p:nvSpPr>
          <p:cNvPr id="7" name="Google Shape;7;p1"/>
          <p:cNvSpPr txBox="1">
            <a:spLocks noGrp="1"/>
          </p:cNvSpPr>
          <p:nvPr>
            <p:ph type="body" idx="1"/>
          </p:nvPr>
        </p:nvSpPr>
        <p:spPr>
          <a:xfrm>
            <a:off x="311700" y="1228675"/>
            <a:ext cx="8520600" cy="33402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Font typeface="Source Code Pro"/>
              <a:buChar char="●"/>
              <a:defRPr sz="1800">
                <a:solidFill>
                  <a:schemeClr val="dk2"/>
                </a:solidFill>
                <a:latin typeface="Source Code Pro"/>
                <a:ea typeface="Source Code Pro"/>
                <a:cs typeface="Source Code Pro"/>
                <a:sym typeface="Source Code Pro"/>
              </a:defRPr>
            </a:lvl1pPr>
            <a:lvl2pPr marL="914400" lvl="1" indent="-317500" rtl="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2pPr>
            <a:lvl3pPr marL="1371600" lvl="2" indent="-317500" rtl="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3pPr>
            <a:lvl4pPr marL="1828800" lvl="3" indent="-317500" rtl="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4pPr>
            <a:lvl5pPr marL="2286000" lvl="4" indent="-317500" rtl="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5pPr>
            <a:lvl6pPr marL="2743200" lvl="5" indent="-317500" rtl="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6pPr>
            <a:lvl7pPr marL="3200400" lvl="6" indent="-317500" rtl="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7pPr>
            <a:lvl8pPr marL="3657600" lvl="7" indent="-317500" rtl="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8pPr>
            <a:lvl9pPr marL="4114800" lvl="8" indent="-317500" rtl="0">
              <a:lnSpc>
                <a:spcPct val="115000"/>
              </a:lnSpc>
              <a:spcBef>
                <a:spcPts val="0"/>
              </a:spcBef>
              <a:spcAft>
                <a:spcPts val="0"/>
              </a:spcAft>
              <a:buClr>
                <a:schemeClr val="dk2"/>
              </a:buClr>
              <a:buSzPts val="1400"/>
              <a:buFont typeface="Source Code Pro"/>
              <a:buChar char="■"/>
              <a:defRPr>
                <a:solidFill>
                  <a:schemeClr val="dk2"/>
                </a:solidFill>
                <a:latin typeface="Source Code Pro"/>
                <a:ea typeface="Source Code Pro"/>
                <a:cs typeface="Source Code Pro"/>
                <a:sym typeface="Source Code Pr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accent1"/>
                </a:solidFill>
                <a:latin typeface="Source Code Pro"/>
                <a:ea typeface="Source Code Pro"/>
                <a:cs typeface="Source Code Pro"/>
                <a:sym typeface="Source Code Pro"/>
              </a:defRPr>
            </a:lvl1pPr>
            <a:lvl2pPr lvl="1" algn="r" rtl="0">
              <a:buNone/>
              <a:defRPr sz="1000">
                <a:solidFill>
                  <a:schemeClr val="accent1"/>
                </a:solidFill>
                <a:latin typeface="Source Code Pro"/>
                <a:ea typeface="Source Code Pro"/>
                <a:cs typeface="Source Code Pro"/>
                <a:sym typeface="Source Code Pro"/>
              </a:defRPr>
            </a:lvl2pPr>
            <a:lvl3pPr lvl="2" algn="r" rtl="0">
              <a:buNone/>
              <a:defRPr sz="1000">
                <a:solidFill>
                  <a:schemeClr val="accent1"/>
                </a:solidFill>
                <a:latin typeface="Source Code Pro"/>
                <a:ea typeface="Source Code Pro"/>
                <a:cs typeface="Source Code Pro"/>
                <a:sym typeface="Source Code Pro"/>
              </a:defRPr>
            </a:lvl3pPr>
            <a:lvl4pPr lvl="3" algn="r" rtl="0">
              <a:buNone/>
              <a:defRPr sz="1000">
                <a:solidFill>
                  <a:schemeClr val="accent1"/>
                </a:solidFill>
                <a:latin typeface="Source Code Pro"/>
                <a:ea typeface="Source Code Pro"/>
                <a:cs typeface="Source Code Pro"/>
                <a:sym typeface="Source Code Pro"/>
              </a:defRPr>
            </a:lvl4pPr>
            <a:lvl5pPr lvl="4" algn="r" rtl="0">
              <a:buNone/>
              <a:defRPr sz="1000">
                <a:solidFill>
                  <a:schemeClr val="accent1"/>
                </a:solidFill>
                <a:latin typeface="Source Code Pro"/>
                <a:ea typeface="Source Code Pro"/>
                <a:cs typeface="Source Code Pro"/>
                <a:sym typeface="Source Code Pro"/>
              </a:defRPr>
            </a:lvl5pPr>
            <a:lvl6pPr lvl="5" algn="r" rtl="0">
              <a:buNone/>
              <a:defRPr sz="1000">
                <a:solidFill>
                  <a:schemeClr val="accent1"/>
                </a:solidFill>
                <a:latin typeface="Source Code Pro"/>
                <a:ea typeface="Source Code Pro"/>
                <a:cs typeface="Source Code Pro"/>
                <a:sym typeface="Source Code Pro"/>
              </a:defRPr>
            </a:lvl6pPr>
            <a:lvl7pPr lvl="6" algn="r" rtl="0">
              <a:buNone/>
              <a:defRPr sz="1000">
                <a:solidFill>
                  <a:schemeClr val="accent1"/>
                </a:solidFill>
                <a:latin typeface="Source Code Pro"/>
                <a:ea typeface="Source Code Pro"/>
                <a:cs typeface="Source Code Pro"/>
                <a:sym typeface="Source Code Pro"/>
              </a:defRPr>
            </a:lvl7pPr>
            <a:lvl8pPr lvl="7" algn="r" rtl="0">
              <a:buNone/>
              <a:defRPr sz="1000">
                <a:solidFill>
                  <a:schemeClr val="accent1"/>
                </a:solidFill>
                <a:latin typeface="Source Code Pro"/>
                <a:ea typeface="Source Code Pro"/>
                <a:cs typeface="Source Code Pro"/>
                <a:sym typeface="Source Code Pro"/>
              </a:defRPr>
            </a:lvl8pPr>
            <a:lvl9pPr lvl="8" algn="r" rtl="0">
              <a:buNone/>
              <a:defRPr sz="1000">
                <a:solidFill>
                  <a:schemeClr val="accent1"/>
                </a:solidFill>
                <a:latin typeface="Source Code Pro"/>
                <a:ea typeface="Source Code Pro"/>
                <a:cs typeface="Source Code Pro"/>
                <a:sym typeface="Source Code Pr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5"/>
        <p:cNvGrpSpPr/>
        <p:nvPr/>
      </p:nvGrpSpPr>
      <p:grpSpPr>
        <a:xfrm>
          <a:off x="0" y="0"/>
          <a:ext cx="0" cy="0"/>
          <a:chOff x="0" y="0"/>
          <a:chExt cx="0" cy="0"/>
        </a:xfrm>
      </p:grpSpPr>
      <p:pic>
        <p:nvPicPr>
          <p:cNvPr id="4" name="Google Shape;64;p14">
            <a:extLst>
              <a:ext uri="{FF2B5EF4-FFF2-40B4-BE49-F238E27FC236}">
                <a16:creationId xmlns:a16="http://schemas.microsoft.com/office/drawing/2014/main" id="{D28E7903-5B6F-D097-0DBB-1B7E624FABA2}"/>
              </a:ext>
            </a:extLst>
          </p:cNvPr>
          <p:cNvPicPr preferRelativeResize="0"/>
          <p:nvPr/>
        </p:nvPicPr>
        <p:blipFill>
          <a:blip r:embed="rId3">
            <a:alphaModFix/>
          </a:blip>
          <a:stretch>
            <a:fillRect/>
          </a:stretch>
        </p:blipFill>
        <p:spPr>
          <a:xfrm>
            <a:off x="7411509" y="4221620"/>
            <a:ext cx="1527529" cy="544324"/>
          </a:xfrm>
          <a:prstGeom prst="rect">
            <a:avLst/>
          </a:prstGeom>
          <a:noFill/>
          <a:ln>
            <a:noFill/>
          </a:ln>
        </p:spPr>
      </p:pic>
      <p:sp>
        <p:nvSpPr>
          <p:cNvPr id="5" name="Google Shape;58;p13">
            <a:extLst>
              <a:ext uri="{FF2B5EF4-FFF2-40B4-BE49-F238E27FC236}">
                <a16:creationId xmlns:a16="http://schemas.microsoft.com/office/drawing/2014/main" id="{958FDC2A-0BFF-F5A4-045D-2B31DE6ABD45}"/>
              </a:ext>
            </a:extLst>
          </p:cNvPr>
          <p:cNvSpPr txBox="1">
            <a:spLocks noGrp="1"/>
          </p:cNvSpPr>
          <p:nvPr/>
        </p:nvSpPr>
        <p:spPr>
          <a:xfrm>
            <a:off x="1024451" y="565763"/>
            <a:ext cx="7094379" cy="2235970"/>
          </a:xfrm>
          <a:prstGeom prst="rect">
            <a:avLst/>
          </a:prstGeom>
          <a:noFill/>
          <a:ln>
            <a:noFill/>
          </a:ln>
        </p:spPr>
        <p:txBody>
          <a:bodyPr spcFirstLastPara="1" wrap="square" lIns="91425" tIns="91425" rIns="91425" bIns="91425" anchor="ctr" anchorCtr="0">
            <a:normAutofit fontScale="77500" lnSpcReduction="20000"/>
          </a:bodyPr>
          <a:lstStyle>
            <a:defPPr marR="0" lvl="0" algn="l" rtl="0">
              <a:lnSpc>
                <a:spcPct val="100000"/>
              </a:lnSpc>
              <a:spcBef>
                <a:spcPts val="0"/>
              </a:spcBef>
              <a:spcAft>
                <a:spcPts val="0"/>
              </a:spcAft>
            </a:defPPr>
            <a:lvl1pPr marL="457200" marR="0" lvl="0" indent="-342900" algn="ctr" rtl="0">
              <a:lnSpc>
                <a:spcPct val="100000"/>
              </a:lnSpc>
              <a:spcBef>
                <a:spcPts val="0"/>
              </a:spcBef>
              <a:spcAft>
                <a:spcPts val="0"/>
              </a:spcAft>
              <a:buClr>
                <a:schemeClr val="accent1"/>
              </a:buClr>
              <a:buSzPts val="2100"/>
              <a:buFont typeface="Source Code Pro"/>
              <a:buNone/>
              <a:defRPr sz="2100" b="1" i="0" u="none" strike="noStrike" cap="none">
                <a:solidFill>
                  <a:schemeClr val="accent1"/>
                </a:solidFill>
                <a:latin typeface="Source Code Pro"/>
                <a:ea typeface="Source Code Pro"/>
                <a:cs typeface="Source Code Pro"/>
                <a:sym typeface="Source Code Pro"/>
              </a:defRPr>
            </a:lvl1pPr>
            <a:lvl2pPr marL="914400" marR="0" lvl="1" indent="-317500" algn="ctr" rtl="0">
              <a:lnSpc>
                <a:spcPct val="100000"/>
              </a:lnSpc>
              <a:spcBef>
                <a:spcPts val="0"/>
              </a:spcBef>
              <a:spcAft>
                <a:spcPts val="0"/>
              </a:spcAft>
              <a:buClr>
                <a:schemeClr val="accent1"/>
              </a:buClr>
              <a:buSzPts val="2100"/>
              <a:buFont typeface="Source Code Pro"/>
              <a:buNone/>
              <a:defRPr sz="2100" b="1" i="0" u="none" strike="noStrike" cap="none">
                <a:solidFill>
                  <a:schemeClr val="accent1"/>
                </a:solidFill>
                <a:latin typeface="Source Code Pro"/>
                <a:ea typeface="Source Code Pro"/>
                <a:cs typeface="Source Code Pro"/>
                <a:sym typeface="Source Code Pro"/>
              </a:defRPr>
            </a:lvl2pPr>
            <a:lvl3pPr marL="1371600" marR="0" lvl="2" indent="-317500" algn="ctr" rtl="0">
              <a:lnSpc>
                <a:spcPct val="100000"/>
              </a:lnSpc>
              <a:spcBef>
                <a:spcPts val="0"/>
              </a:spcBef>
              <a:spcAft>
                <a:spcPts val="0"/>
              </a:spcAft>
              <a:buClr>
                <a:schemeClr val="accent1"/>
              </a:buClr>
              <a:buSzPts val="2100"/>
              <a:buFont typeface="Source Code Pro"/>
              <a:buNone/>
              <a:defRPr sz="2100" b="1" i="0" u="none" strike="noStrike" cap="none">
                <a:solidFill>
                  <a:schemeClr val="accent1"/>
                </a:solidFill>
                <a:latin typeface="Source Code Pro"/>
                <a:ea typeface="Source Code Pro"/>
                <a:cs typeface="Source Code Pro"/>
                <a:sym typeface="Source Code Pro"/>
              </a:defRPr>
            </a:lvl3pPr>
            <a:lvl4pPr marL="1828800" marR="0" lvl="3" indent="-317500" algn="ctr" rtl="0">
              <a:lnSpc>
                <a:spcPct val="100000"/>
              </a:lnSpc>
              <a:spcBef>
                <a:spcPts val="0"/>
              </a:spcBef>
              <a:spcAft>
                <a:spcPts val="0"/>
              </a:spcAft>
              <a:buClr>
                <a:schemeClr val="accent1"/>
              </a:buClr>
              <a:buSzPts val="2100"/>
              <a:buFont typeface="Source Code Pro"/>
              <a:buNone/>
              <a:defRPr sz="2100" b="1" i="0" u="none" strike="noStrike" cap="none">
                <a:solidFill>
                  <a:schemeClr val="accent1"/>
                </a:solidFill>
                <a:latin typeface="Source Code Pro"/>
                <a:ea typeface="Source Code Pro"/>
                <a:cs typeface="Source Code Pro"/>
                <a:sym typeface="Source Code Pro"/>
              </a:defRPr>
            </a:lvl4pPr>
            <a:lvl5pPr marL="2286000" marR="0" lvl="4" indent="-317500" algn="ctr" rtl="0">
              <a:lnSpc>
                <a:spcPct val="100000"/>
              </a:lnSpc>
              <a:spcBef>
                <a:spcPts val="0"/>
              </a:spcBef>
              <a:spcAft>
                <a:spcPts val="0"/>
              </a:spcAft>
              <a:buClr>
                <a:schemeClr val="accent1"/>
              </a:buClr>
              <a:buSzPts val="2100"/>
              <a:buFont typeface="Source Code Pro"/>
              <a:buNone/>
              <a:defRPr sz="2100" b="1" i="0" u="none" strike="noStrike" cap="none">
                <a:solidFill>
                  <a:schemeClr val="accent1"/>
                </a:solidFill>
                <a:latin typeface="Source Code Pro"/>
                <a:ea typeface="Source Code Pro"/>
                <a:cs typeface="Source Code Pro"/>
                <a:sym typeface="Source Code Pro"/>
              </a:defRPr>
            </a:lvl5pPr>
            <a:lvl6pPr marL="2743200" marR="0" lvl="5" indent="-317500" algn="ctr" rtl="0">
              <a:lnSpc>
                <a:spcPct val="100000"/>
              </a:lnSpc>
              <a:spcBef>
                <a:spcPts val="0"/>
              </a:spcBef>
              <a:spcAft>
                <a:spcPts val="0"/>
              </a:spcAft>
              <a:buClr>
                <a:schemeClr val="accent1"/>
              </a:buClr>
              <a:buSzPts val="2100"/>
              <a:buFont typeface="Source Code Pro"/>
              <a:buNone/>
              <a:defRPr sz="2100" b="1" i="0" u="none" strike="noStrike" cap="none">
                <a:solidFill>
                  <a:schemeClr val="accent1"/>
                </a:solidFill>
                <a:latin typeface="Source Code Pro"/>
                <a:ea typeface="Source Code Pro"/>
                <a:cs typeface="Source Code Pro"/>
                <a:sym typeface="Source Code Pro"/>
              </a:defRPr>
            </a:lvl6pPr>
            <a:lvl7pPr marL="3200400" marR="0" lvl="6" indent="-317500" algn="ctr" rtl="0">
              <a:lnSpc>
                <a:spcPct val="100000"/>
              </a:lnSpc>
              <a:spcBef>
                <a:spcPts val="0"/>
              </a:spcBef>
              <a:spcAft>
                <a:spcPts val="0"/>
              </a:spcAft>
              <a:buClr>
                <a:schemeClr val="accent1"/>
              </a:buClr>
              <a:buSzPts val="2100"/>
              <a:buFont typeface="Source Code Pro"/>
              <a:buNone/>
              <a:defRPr sz="2100" b="1" i="0" u="none" strike="noStrike" cap="none">
                <a:solidFill>
                  <a:schemeClr val="accent1"/>
                </a:solidFill>
                <a:latin typeface="Source Code Pro"/>
                <a:ea typeface="Source Code Pro"/>
                <a:cs typeface="Source Code Pro"/>
                <a:sym typeface="Source Code Pro"/>
              </a:defRPr>
            </a:lvl7pPr>
            <a:lvl8pPr marL="3657600" marR="0" lvl="7" indent="-317500" algn="ctr" rtl="0">
              <a:lnSpc>
                <a:spcPct val="100000"/>
              </a:lnSpc>
              <a:spcBef>
                <a:spcPts val="0"/>
              </a:spcBef>
              <a:spcAft>
                <a:spcPts val="0"/>
              </a:spcAft>
              <a:buClr>
                <a:schemeClr val="accent1"/>
              </a:buClr>
              <a:buSzPts val="2100"/>
              <a:buFont typeface="Source Code Pro"/>
              <a:buNone/>
              <a:defRPr sz="2100" b="1" i="0" u="none" strike="noStrike" cap="none">
                <a:solidFill>
                  <a:schemeClr val="accent1"/>
                </a:solidFill>
                <a:latin typeface="Source Code Pro"/>
                <a:ea typeface="Source Code Pro"/>
                <a:cs typeface="Source Code Pro"/>
                <a:sym typeface="Source Code Pro"/>
              </a:defRPr>
            </a:lvl8pPr>
            <a:lvl9pPr marL="4114800" marR="0" lvl="8" indent="-317500" algn="ctr" rtl="0">
              <a:lnSpc>
                <a:spcPct val="100000"/>
              </a:lnSpc>
              <a:spcBef>
                <a:spcPts val="0"/>
              </a:spcBef>
              <a:spcAft>
                <a:spcPts val="0"/>
              </a:spcAft>
              <a:buClr>
                <a:schemeClr val="accent1"/>
              </a:buClr>
              <a:buSzPts val="2100"/>
              <a:buFont typeface="Source Code Pro"/>
              <a:buNone/>
              <a:defRPr sz="2100" b="1" i="0" u="none" strike="noStrike" cap="none">
                <a:solidFill>
                  <a:schemeClr val="accent1"/>
                </a:solidFill>
                <a:latin typeface="Source Code Pro"/>
                <a:ea typeface="Source Code Pro"/>
                <a:cs typeface="Source Code Pro"/>
                <a:sym typeface="Source Code Pro"/>
              </a:defRPr>
            </a:lvl9pPr>
          </a:lstStyle>
          <a:p>
            <a:pPr marL="0" indent="0">
              <a:lnSpc>
                <a:spcPct val="114999"/>
              </a:lnSpc>
            </a:pPr>
            <a:r>
              <a:rPr lang="en-AU" sz="6600" b="0" i="0" u="none" strike="noStrike" dirty="0">
                <a:solidFill>
                  <a:srgbClr val="000000"/>
                </a:solidFill>
                <a:effectLst/>
                <a:latin typeface="Lato"/>
              </a:rPr>
              <a:t>Smarter Delivery: </a:t>
            </a:r>
            <a:endParaRPr lang="en-US">
              <a:solidFill>
                <a:srgbClr val="212121"/>
              </a:solidFill>
              <a:latin typeface="Lato"/>
            </a:endParaRPr>
          </a:p>
          <a:p>
            <a:pPr marL="0" indent="0">
              <a:lnSpc>
                <a:spcPct val="114999"/>
              </a:lnSpc>
            </a:pPr>
            <a:r>
              <a:rPr lang="en-AU" sz="3500" b="0" dirty="0">
                <a:solidFill>
                  <a:srgbClr val="000000"/>
                </a:solidFill>
                <a:latin typeface="Lato"/>
              </a:rPr>
              <a:t>The Clinical Edge of Novel </a:t>
            </a:r>
            <a:r>
              <a:rPr lang="en-AU" sz="3500" b="0" i="0" u="none" strike="noStrike" dirty="0">
                <a:solidFill>
                  <a:srgbClr val="000000"/>
                </a:solidFill>
                <a:effectLst/>
                <a:latin typeface="Lato"/>
              </a:rPr>
              <a:t>Liposomal Powders </a:t>
            </a:r>
            <a:r>
              <a:rPr lang="en-AU" sz="3500" b="0" dirty="0">
                <a:solidFill>
                  <a:srgbClr val="000000"/>
                </a:solidFill>
                <a:latin typeface="Lato"/>
              </a:rPr>
              <a:t>&amp; </a:t>
            </a:r>
            <a:r>
              <a:rPr lang="en-AU" sz="3500" b="0" i="0" u="none" strike="noStrike" dirty="0">
                <a:solidFill>
                  <a:srgbClr val="000000"/>
                </a:solidFill>
                <a:effectLst/>
                <a:latin typeface="Lato"/>
              </a:rPr>
              <a:t>Excipient-Free </a:t>
            </a:r>
            <a:r>
              <a:rPr lang="en-AU" sz="3500" b="0" dirty="0">
                <a:solidFill>
                  <a:srgbClr val="000000"/>
                </a:solidFill>
                <a:latin typeface="Lato"/>
              </a:rPr>
              <a:t>Manufacturing</a:t>
            </a:r>
            <a:endParaRPr lang="en-US" sz="3500" dirty="0">
              <a:latin typeface="Lato"/>
            </a:endParaRPr>
          </a:p>
        </p:txBody>
      </p:sp>
      <p:sp>
        <p:nvSpPr>
          <p:cNvPr id="6" name="TextBox 2">
            <a:extLst>
              <a:ext uri="{FF2B5EF4-FFF2-40B4-BE49-F238E27FC236}">
                <a16:creationId xmlns:a16="http://schemas.microsoft.com/office/drawing/2014/main" id="{31607D41-A84A-5E87-633B-3DB78738FE72}"/>
              </a:ext>
            </a:extLst>
          </p:cNvPr>
          <p:cNvSpPr txBox="1"/>
          <p:nvPr/>
        </p:nvSpPr>
        <p:spPr>
          <a:xfrm>
            <a:off x="1687285" y="3034393"/>
            <a:ext cx="5769428" cy="307777"/>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ctr"/>
            <a:r>
              <a:rPr lang="en-GB" dirty="0"/>
              <a:t>Rener Expo 2025 | Presented by Dr Wayne Reilly</a:t>
            </a: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61B7448D-C68E-3C65-5AD5-A17F27137AAD}"/>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A168DFC7-FD6A-F685-D97B-8C5C59980439}"/>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FF9927AF-EE58-128D-3418-2A8FD0FFAD2B}"/>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29136B5C-C4CB-DFD6-6235-C117CC4EE187}"/>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Google Shape;63;p14">
            <a:extLst>
              <a:ext uri="{FF2B5EF4-FFF2-40B4-BE49-F238E27FC236}">
                <a16:creationId xmlns:a16="http://schemas.microsoft.com/office/drawing/2014/main" id="{759B3361-CF25-A3B1-6F6D-C26464B668F6}"/>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200" dirty="0">
                <a:solidFill>
                  <a:srgbClr val="000000"/>
                </a:solidFill>
                <a:latin typeface="Lato"/>
                <a:ea typeface="Lato"/>
                <a:cs typeface="Lato"/>
              </a:rPr>
              <a:t>Liposomal Iron – Faster </a:t>
            </a:r>
            <a:r>
              <a:rPr lang="en-AU" sz="2200" err="1">
                <a:solidFill>
                  <a:srgbClr val="000000"/>
                </a:solidFill>
                <a:latin typeface="Lato"/>
                <a:ea typeface="Lato"/>
                <a:cs typeface="Lato"/>
              </a:rPr>
              <a:t>Hemoglobin</a:t>
            </a:r>
            <a:r>
              <a:rPr lang="en-AU" sz="2200" dirty="0">
                <a:solidFill>
                  <a:srgbClr val="000000"/>
                </a:solidFill>
                <a:latin typeface="Lato"/>
                <a:ea typeface="Lato"/>
                <a:cs typeface="Lato"/>
              </a:rPr>
              <a:t> Recovery, Fewer Side Effects</a:t>
            </a:r>
            <a:endParaRPr lang="en-US" sz="2200">
              <a:latin typeface="Lato"/>
              <a:ea typeface="Lato"/>
              <a:cs typeface="Lato"/>
            </a:endParaRPr>
          </a:p>
        </p:txBody>
      </p:sp>
      <p:sp>
        <p:nvSpPr>
          <p:cNvPr id="4" name="TextBox 3">
            <a:extLst>
              <a:ext uri="{FF2B5EF4-FFF2-40B4-BE49-F238E27FC236}">
                <a16:creationId xmlns:a16="http://schemas.microsoft.com/office/drawing/2014/main" id="{24324717-B40E-992D-A1D6-2ED9F1C24E33}"/>
              </a:ext>
            </a:extLst>
          </p:cNvPr>
          <p:cNvSpPr txBox="1"/>
          <p:nvPr/>
        </p:nvSpPr>
        <p:spPr>
          <a:xfrm>
            <a:off x="563898" y="4143047"/>
            <a:ext cx="692059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sz="1200" b="1" dirty="0">
                <a:latin typeface="Lato"/>
              </a:rPr>
              <a:t>Reference:</a:t>
            </a:r>
            <a:r>
              <a:rPr lang="en-GB" sz="1200" dirty="0">
                <a:latin typeface="Lato"/>
                <a:ea typeface="Lato"/>
                <a:cs typeface="Lato"/>
              </a:rPr>
              <a:t>​</a:t>
            </a:r>
            <a:br>
              <a:rPr lang="en-GB" sz="1200" dirty="0">
                <a:latin typeface="Lato"/>
                <a:ea typeface="Lato"/>
                <a:cs typeface="Lato"/>
              </a:rPr>
            </a:br>
            <a:r>
              <a:rPr lang="en-AU" sz="1200" i="1" dirty="0">
                <a:latin typeface="Lato"/>
              </a:rPr>
              <a:t>Parisi F, et al. “Oral administration of a new highly bioavailable iron formulation…” </a:t>
            </a:r>
            <a:endParaRPr lang="en-GB" sz="1200" dirty="0"/>
          </a:p>
          <a:p>
            <a:r>
              <a:rPr lang="en-AU" sz="1200" i="1" dirty="0">
                <a:latin typeface="Lato"/>
              </a:rPr>
              <a:t>Mediterranean Journal of Hematology and Infectious Diseases. 2017;9(1):e2017035.</a:t>
            </a:r>
            <a:endParaRPr lang="en-GB" sz="1200"/>
          </a:p>
        </p:txBody>
      </p:sp>
      <p:sp>
        <p:nvSpPr>
          <p:cNvPr id="5" name="Text Placeholder 4">
            <a:extLst>
              <a:ext uri="{FF2B5EF4-FFF2-40B4-BE49-F238E27FC236}">
                <a16:creationId xmlns:a16="http://schemas.microsoft.com/office/drawing/2014/main" id="{836E3B4D-FCBD-F899-6B7C-2113951851E6}"/>
              </a:ext>
            </a:extLst>
          </p:cNvPr>
          <p:cNvSpPr>
            <a:spLocks noGrp="1"/>
          </p:cNvSpPr>
          <p:nvPr>
            <p:ph type="body" idx="1"/>
          </p:nvPr>
        </p:nvSpPr>
        <p:spPr>
          <a:xfrm>
            <a:off x="351113" y="1258235"/>
            <a:ext cx="7960987" cy="3290934"/>
          </a:xfrm>
        </p:spPr>
        <p:txBody>
          <a:bodyPr>
            <a:normAutofit/>
          </a:bodyPr>
          <a:lstStyle/>
          <a:p>
            <a:pPr marL="139700" indent="0">
              <a:buNone/>
            </a:pPr>
            <a:r>
              <a:rPr lang="en-GB" sz="1800" b="1" dirty="0">
                <a:latin typeface="Lato"/>
                <a:ea typeface="Lato"/>
                <a:cs typeface="Lato"/>
              </a:rPr>
              <a:t>Design: </a:t>
            </a:r>
            <a:r>
              <a:rPr lang="en-GB" sz="1800" b="1" dirty="0">
                <a:solidFill>
                  <a:srgbClr val="666666"/>
                </a:solidFill>
                <a:latin typeface="Lato"/>
                <a:ea typeface="Lato"/>
                <a:cs typeface="Lato"/>
              </a:rPr>
              <a:t> </a:t>
            </a:r>
            <a:r>
              <a:rPr lang="en-AU" sz="1800" dirty="0">
                <a:solidFill>
                  <a:srgbClr val="000000"/>
                </a:solidFill>
                <a:latin typeface="Lato"/>
                <a:ea typeface="Lato"/>
                <a:cs typeface="Lato"/>
              </a:rPr>
              <a:t>25 women with iron deficiency anaemia took liposomal iron vs. ferrous </a:t>
            </a:r>
            <a:r>
              <a:rPr lang="en-AU" sz="1800" dirty="0" err="1">
                <a:solidFill>
                  <a:srgbClr val="000000"/>
                </a:solidFill>
                <a:latin typeface="Lato"/>
                <a:ea typeface="Lato"/>
                <a:cs typeface="Lato"/>
              </a:rPr>
              <a:t>sulfate</a:t>
            </a:r>
            <a:r>
              <a:rPr lang="en-AU" sz="1800" dirty="0">
                <a:solidFill>
                  <a:srgbClr val="000000"/>
                </a:solidFill>
                <a:latin typeface="Lato"/>
                <a:ea typeface="Lato"/>
                <a:cs typeface="Lato"/>
              </a:rPr>
              <a:t> for 12weeks.</a:t>
            </a:r>
            <a:endParaRPr lang="en-GB" sz="1800">
              <a:solidFill>
                <a:srgbClr val="000000"/>
              </a:solidFill>
              <a:latin typeface="Lato"/>
              <a:ea typeface="Lato"/>
              <a:cs typeface="Lato"/>
            </a:endParaRPr>
          </a:p>
          <a:p>
            <a:pPr marL="139700" indent="0">
              <a:lnSpc>
                <a:spcPct val="114999"/>
              </a:lnSpc>
              <a:buNone/>
            </a:pPr>
            <a:endParaRPr lang="en-GB" sz="1800" b="1" dirty="0">
              <a:solidFill>
                <a:srgbClr val="666666"/>
              </a:solidFill>
              <a:latin typeface="Lato"/>
              <a:ea typeface="Lato"/>
              <a:cs typeface="Lato"/>
            </a:endParaRPr>
          </a:p>
          <a:p>
            <a:pPr marL="139700" indent="0">
              <a:lnSpc>
                <a:spcPct val="114999"/>
              </a:lnSpc>
              <a:buNone/>
            </a:pPr>
            <a:r>
              <a:rPr lang="en-GB" sz="1800" b="1" dirty="0">
                <a:solidFill>
                  <a:srgbClr val="666666"/>
                </a:solidFill>
                <a:latin typeface="Lato"/>
                <a:ea typeface="Lato"/>
                <a:cs typeface="Lato"/>
              </a:rPr>
              <a:t>Results</a:t>
            </a:r>
            <a:endParaRPr lang="en-US" sz="1800" b="1" dirty="0">
              <a:solidFill>
                <a:srgbClr val="00FDC8"/>
              </a:solidFill>
              <a:latin typeface="Lato"/>
              <a:ea typeface="Lato"/>
              <a:cs typeface="Lato"/>
            </a:endParaRPr>
          </a:p>
          <a:p>
            <a:pPr marL="742950" lvl="1" indent="-285750">
              <a:lnSpc>
                <a:spcPct val="100000"/>
              </a:lnSpc>
              <a:buFont typeface="Arial,Sans-Serif"/>
              <a:buChar char="•"/>
            </a:pPr>
            <a:r>
              <a:rPr lang="en-AU" sz="1800" dirty="0" err="1">
                <a:solidFill>
                  <a:srgbClr val="000000"/>
                </a:solidFill>
                <a:latin typeface="Lato"/>
                <a:ea typeface="Lato"/>
                <a:cs typeface="Lato"/>
              </a:rPr>
              <a:t>Hemoglobin</a:t>
            </a:r>
            <a:r>
              <a:rPr lang="en-AU" sz="1800" dirty="0">
                <a:solidFill>
                  <a:srgbClr val="000000"/>
                </a:solidFill>
                <a:latin typeface="Lato"/>
                <a:ea typeface="Lato"/>
                <a:cs typeface="Lato"/>
              </a:rPr>
              <a:t> rose </a:t>
            </a:r>
            <a:r>
              <a:rPr lang="en-AU" sz="1800" dirty="0">
                <a:solidFill>
                  <a:srgbClr val="000000"/>
                </a:solidFill>
                <a:latin typeface="Lato"/>
                <a:cs typeface="Lato"/>
              </a:rPr>
              <a:t>≈3× faster</a:t>
            </a:r>
            <a:r>
              <a:rPr lang="en-AU" sz="1800" dirty="0">
                <a:solidFill>
                  <a:srgbClr val="000000"/>
                </a:solidFill>
                <a:latin typeface="Lato"/>
                <a:ea typeface="Lato"/>
                <a:cs typeface="Lato"/>
              </a:rPr>
              <a:t> with liposomal iron vs ferrous </a:t>
            </a:r>
            <a:r>
              <a:rPr lang="en-AU" sz="1800" dirty="0" err="1">
                <a:solidFill>
                  <a:srgbClr val="000000"/>
                </a:solidFill>
                <a:latin typeface="Lato"/>
                <a:ea typeface="Lato"/>
                <a:cs typeface="Lato"/>
              </a:rPr>
              <a:t>sulfate</a:t>
            </a:r>
            <a:r>
              <a:rPr lang="en-AU" sz="1800" dirty="0">
                <a:solidFill>
                  <a:srgbClr val="000000"/>
                </a:solidFill>
                <a:latin typeface="Lato"/>
                <a:ea typeface="Lato"/>
                <a:cs typeface="Lato"/>
              </a:rPr>
              <a:t> over 12 weeks.</a:t>
            </a:r>
            <a:endParaRPr lang="en-US" sz="1800" dirty="0">
              <a:solidFill>
                <a:srgbClr val="00FDC8"/>
              </a:solidFill>
              <a:latin typeface="Lato"/>
              <a:ea typeface="Lato"/>
              <a:cs typeface="Lato"/>
            </a:endParaRPr>
          </a:p>
          <a:p>
            <a:pPr marL="742950" lvl="1" indent="-285750">
              <a:lnSpc>
                <a:spcPct val="100000"/>
              </a:lnSpc>
              <a:buFont typeface="Arial,Sans-Serif"/>
              <a:buChar char="•"/>
            </a:pPr>
            <a:r>
              <a:rPr lang="en-AU" sz="1800" b="1" dirty="0">
                <a:solidFill>
                  <a:srgbClr val="000000"/>
                </a:solidFill>
                <a:latin typeface="Lato"/>
                <a:ea typeface="Lato"/>
                <a:cs typeface="Lato"/>
              </a:rPr>
              <a:t>Ferritin increased significantly more </a:t>
            </a:r>
            <a:r>
              <a:rPr lang="en-AU" sz="1800" dirty="0">
                <a:solidFill>
                  <a:srgbClr val="000000"/>
                </a:solidFill>
                <a:latin typeface="Lato"/>
                <a:ea typeface="Lato"/>
                <a:cs typeface="Lato"/>
              </a:rPr>
              <a:t>than ferrous </a:t>
            </a:r>
            <a:r>
              <a:rPr lang="en-AU" sz="1800" dirty="0" err="1">
                <a:solidFill>
                  <a:srgbClr val="000000"/>
                </a:solidFill>
                <a:latin typeface="Lato"/>
                <a:ea typeface="Lato"/>
                <a:cs typeface="Lato"/>
              </a:rPr>
              <a:t>sulfate</a:t>
            </a:r>
            <a:r>
              <a:rPr lang="en-AU" sz="1800" dirty="0">
                <a:solidFill>
                  <a:srgbClr val="000000"/>
                </a:solidFill>
                <a:latin typeface="Lato"/>
                <a:ea typeface="Lato"/>
                <a:cs typeface="Lato"/>
              </a:rPr>
              <a:t>.</a:t>
            </a:r>
            <a:endParaRPr lang="en-US" sz="1800" dirty="0">
              <a:solidFill>
                <a:srgbClr val="00FDC8"/>
              </a:solidFill>
              <a:latin typeface="Lato"/>
              <a:ea typeface="Lato"/>
              <a:cs typeface="Lato"/>
            </a:endParaRPr>
          </a:p>
          <a:p>
            <a:pPr marL="742950" lvl="1" indent="-285750">
              <a:lnSpc>
                <a:spcPct val="100000"/>
              </a:lnSpc>
              <a:buFont typeface="Arial,Sans-Serif"/>
              <a:buChar char="•"/>
            </a:pPr>
            <a:r>
              <a:rPr lang="en-AU" sz="1800" dirty="0">
                <a:solidFill>
                  <a:srgbClr val="000000"/>
                </a:solidFill>
                <a:latin typeface="Lato"/>
                <a:ea typeface="Lato"/>
                <a:cs typeface="Lato"/>
              </a:rPr>
              <a:t>GI side effects were </a:t>
            </a:r>
            <a:r>
              <a:rPr lang="en-AU" sz="1800" b="1" dirty="0">
                <a:solidFill>
                  <a:srgbClr val="000000"/>
                </a:solidFill>
                <a:latin typeface="Lato"/>
                <a:ea typeface="Lato"/>
                <a:cs typeface="Lato"/>
              </a:rPr>
              <a:t>much lower</a:t>
            </a:r>
            <a:r>
              <a:rPr lang="en-AU" sz="1800" dirty="0">
                <a:solidFill>
                  <a:srgbClr val="000000"/>
                </a:solidFill>
                <a:latin typeface="Lato"/>
                <a:ea typeface="Lato"/>
                <a:cs typeface="Lato"/>
              </a:rPr>
              <a:t> in the liposomal group.</a:t>
            </a:r>
            <a:endParaRPr lang="en-AU" dirty="0"/>
          </a:p>
          <a:p>
            <a:pPr>
              <a:lnSpc>
                <a:spcPct val="114999"/>
              </a:lnSpc>
            </a:pPr>
            <a:endParaRPr lang="en-GB" sz="1800" dirty="0">
              <a:latin typeface="Lato"/>
              <a:ea typeface="Lato"/>
              <a:cs typeface="Lato"/>
            </a:endParaRPr>
          </a:p>
        </p:txBody>
      </p:sp>
    </p:spTree>
    <p:extLst>
      <p:ext uri="{BB962C8B-B14F-4D97-AF65-F5344CB8AC3E}">
        <p14:creationId xmlns:p14="http://schemas.microsoft.com/office/powerpoint/2010/main" val="825822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B0112DF2-2C35-B3CF-3754-5784BF857B25}"/>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F82A5F4A-F792-D0BA-334B-3511CBB439A3}"/>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9BDDDB41-C8C8-6F41-00BB-C5BCEAF897D7}"/>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A40AB719-6D83-5688-B986-73360363CB85}"/>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DB343E42-ECC2-E525-3FBE-50ACC7F5BA79}"/>
              </a:ext>
            </a:extLst>
          </p:cNvPr>
          <p:cNvSpPr txBox="1"/>
          <p:nvPr/>
        </p:nvSpPr>
        <p:spPr>
          <a:xfrm>
            <a:off x="777933" y="830617"/>
            <a:ext cx="7477041" cy="2246769"/>
          </a:xfrm>
          <a:prstGeom prst="rect">
            <a:avLst/>
          </a:prstGeom>
          <a:noFill/>
        </p:spPr>
        <p:txBody>
          <a:bodyPr wrap="square" lIns="91440" tIns="45720" rIns="91440" bIns="45720" anchor="t">
            <a:spAutoFit/>
          </a:bodyPr>
          <a:lstStyle/>
          <a:p>
            <a:pPr algn="l">
              <a:buNone/>
            </a:pPr>
            <a:endParaRPr lang="en-AU"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p>
            <a:pPr algn="l"/>
            <a:r>
              <a:rPr lang="en-AU" sz="1800" b="1" i="0" u="none" strike="noStrike" dirty="0">
                <a:solidFill>
                  <a:srgbClr val="000000"/>
                </a:solidFill>
                <a:effectLst/>
                <a:latin typeface="Lato"/>
                <a:ea typeface="Lato"/>
                <a:cs typeface="Lato"/>
              </a:rPr>
              <a:t>Design:</a:t>
            </a:r>
            <a:r>
              <a:rPr lang="en-AU" sz="1800" b="0" i="0" u="none" strike="noStrike" dirty="0">
                <a:solidFill>
                  <a:srgbClr val="000000"/>
                </a:solidFill>
                <a:effectLst/>
                <a:latin typeface="Lato"/>
                <a:ea typeface="Lato"/>
                <a:cs typeface="Lato"/>
              </a:rPr>
              <a:t> Randomized trial comparing 30 mg/day liposomal iron vs. conventional ferrous </a:t>
            </a:r>
            <a:r>
              <a:rPr lang="en-AU" sz="1800" b="0" i="0" u="none" strike="noStrike" dirty="0" err="1">
                <a:solidFill>
                  <a:srgbClr val="000000"/>
                </a:solidFill>
                <a:effectLst/>
                <a:latin typeface="Lato"/>
                <a:ea typeface="Lato"/>
                <a:cs typeface="Lato"/>
              </a:rPr>
              <a:t>sulfate</a:t>
            </a:r>
            <a:r>
              <a:rPr lang="en-AU" sz="1800" b="0" i="0" u="none" strike="noStrike" dirty="0">
                <a:solidFill>
                  <a:srgbClr val="000000"/>
                </a:solidFill>
                <a:effectLst/>
                <a:latin typeface="Lato"/>
                <a:ea typeface="Lato"/>
                <a:cs typeface="Lato"/>
              </a:rPr>
              <a:t>.</a:t>
            </a:r>
          </a:p>
          <a:p>
            <a:pPr algn="l"/>
            <a:endParaRPr lang="en-AU" sz="18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p>
            <a:pPr algn="l"/>
            <a:r>
              <a:rPr lang="en-AU" sz="1800" b="1" i="0" u="none" strike="noStrike" dirty="0">
                <a:solidFill>
                  <a:srgbClr val="000000"/>
                </a:solidFill>
                <a:effectLst/>
                <a:latin typeface="Lato"/>
                <a:ea typeface="Lato"/>
                <a:cs typeface="Lato"/>
              </a:rPr>
              <a:t>Result:</a:t>
            </a:r>
            <a:endParaRPr lang="en-AU" sz="1800" b="0" i="0" u="none" strike="noStrike" dirty="0">
              <a:solidFill>
                <a:srgbClr val="000000"/>
              </a:solidFill>
              <a:effectLst/>
              <a:latin typeface="Lato"/>
              <a:ea typeface="Lato"/>
              <a:cs typeface="Lato"/>
            </a:endParaRPr>
          </a:p>
          <a:p>
            <a:pPr marL="742950" lvl="1" indent="-285750">
              <a:buFont typeface="Arial" panose="020B0604020202020204" pitchFamily="34" charset="0"/>
              <a:buChar char="•"/>
            </a:pPr>
            <a:r>
              <a:rPr lang="en-AU" sz="1800" dirty="0">
                <a:latin typeface="Lato"/>
                <a:ea typeface="Lato"/>
                <a:cs typeface="Lato"/>
              </a:rPr>
              <a:t>3x relative bioavailability </a:t>
            </a:r>
            <a:r>
              <a:rPr lang="en-AU" sz="1800" b="0" i="0" u="none" strike="noStrike" dirty="0">
                <a:solidFill>
                  <a:srgbClr val="000000"/>
                </a:solidFill>
                <a:effectLst/>
                <a:latin typeface="Lato"/>
                <a:ea typeface="Lato"/>
                <a:cs typeface="Lato"/>
              </a:rPr>
              <a:t>(i.e., more iron absorbed per mg ingested).</a:t>
            </a:r>
          </a:p>
          <a:p>
            <a:pPr marL="742950" lvl="1" indent="-285750">
              <a:buFont typeface="Arial" panose="020B0604020202020204" pitchFamily="34" charset="0"/>
              <a:buChar char="•"/>
            </a:pPr>
            <a:r>
              <a:rPr lang="en-AU" sz="1800" b="0" i="0" u="none" strike="noStrike" dirty="0">
                <a:solidFill>
                  <a:srgbClr val="000000"/>
                </a:solidFill>
                <a:effectLst/>
                <a:latin typeface="Lato"/>
                <a:ea typeface="Lato"/>
                <a:cs typeface="Lato"/>
              </a:rPr>
              <a:t>Improved tolerance </a:t>
            </a:r>
            <a:r>
              <a:rPr lang="en-AU" sz="1800" dirty="0">
                <a:latin typeface="Lato"/>
                <a:ea typeface="Lato"/>
                <a:cs typeface="Lato"/>
              </a:rPr>
              <a:t>(</a:t>
            </a:r>
            <a:r>
              <a:rPr lang="en-AU" sz="1800" b="0" i="0" u="none" strike="noStrike" dirty="0">
                <a:solidFill>
                  <a:srgbClr val="000000"/>
                </a:solidFill>
                <a:effectLst/>
                <a:latin typeface="Lato"/>
                <a:ea typeface="Lato"/>
                <a:cs typeface="Lato"/>
              </a:rPr>
              <a:t>fewer</a:t>
            </a:r>
            <a:r>
              <a:rPr lang="en-AU" sz="1800" dirty="0">
                <a:latin typeface="Lato"/>
                <a:ea typeface="Lato"/>
                <a:cs typeface="Lato"/>
              </a:rPr>
              <a:t> </a:t>
            </a:r>
            <a:r>
              <a:rPr lang="en-AU" sz="1800" b="0" i="0" u="none" strike="noStrike" dirty="0">
                <a:solidFill>
                  <a:srgbClr val="000000"/>
                </a:solidFill>
                <a:effectLst/>
                <a:latin typeface="Lato"/>
                <a:ea typeface="Lato"/>
                <a:cs typeface="Lato"/>
              </a:rPr>
              <a:t>reports of nausea, constipation</a:t>
            </a:r>
            <a:r>
              <a:rPr lang="en-AU" sz="1800" dirty="0">
                <a:latin typeface="Lato"/>
                <a:ea typeface="Lato"/>
                <a:cs typeface="Lato"/>
              </a:rPr>
              <a:t>)</a:t>
            </a:r>
            <a:endParaRPr lang="en-AU" sz="1800" b="0" i="0" u="none" strike="noStrike" dirty="0">
              <a:solidFill>
                <a:srgbClr val="000000"/>
              </a:solidFill>
              <a:effectLst/>
              <a:latin typeface="Lato"/>
              <a:ea typeface="Lato"/>
              <a:cs typeface="Lato"/>
            </a:endParaRPr>
          </a:p>
        </p:txBody>
      </p:sp>
      <p:sp>
        <p:nvSpPr>
          <p:cNvPr id="3" name="Google Shape;63;p14">
            <a:extLst>
              <a:ext uri="{FF2B5EF4-FFF2-40B4-BE49-F238E27FC236}">
                <a16:creationId xmlns:a16="http://schemas.microsoft.com/office/drawing/2014/main" id="{F72B4026-F776-1204-834B-6D7D0AEFFF31}"/>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rPr>
              <a:t>Liposomal Iron – Bioavailability Advantage</a:t>
            </a:r>
            <a:endParaRPr lang="en-US" dirty="0">
              <a:latin typeface="Lato"/>
              <a:cs typeface="Lato"/>
            </a:endParaRPr>
          </a:p>
        </p:txBody>
      </p:sp>
      <p:sp>
        <p:nvSpPr>
          <p:cNvPr id="4" name="TextBox 3">
            <a:extLst>
              <a:ext uri="{FF2B5EF4-FFF2-40B4-BE49-F238E27FC236}">
                <a16:creationId xmlns:a16="http://schemas.microsoft.com/office/drawing/2014/main" id="{07E3626E-2834-2961-AE10-EBADADAA15B7}"/>
              </a:ext>
            </a:extLst>
          </p:cNvPr>
          <p:cNvSpPr txBox="1"/>
          <p:nvPr/>
        </p:nvSpPr>
        <p:spPr>
          <a:xfrm>
            <a:off x="778329" y="4037240"/>
            <a:ext cx="670968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sz="1200" b="1" dirty="0">
                <a:latin typeface="Lato"/>
              </a:rPr>
              <a:t>Reference:</a:t>
            </a:r>
            <a:r>
              <a:rPr lang="en-GB" sz="1200" dirty="0">
                <a:latin typeface="Lato"/>
                <a:ea typeface="Lato"/>
                <a:cs typeface="Lato"/>
              </a:rPr>
              <a:t>​</a:t>
            </a:r>
            <a:br>
              <a:rPr lang="en-GB" sz="1200" dirty="0">
                <a:latin typeface="Lato"/>
                <a:ea typeface="Lato"/>
                <a:cs typeface="Lato"/>
              </a:rPr>
            </a:br>
            <a:r>
              <a:rPr lang="en-AU" sz="1200" i="1" dirty="0">
                <a:latin typeface="Lato"/>
              </a:rPr>
              <a:t>Tortora R, et al. “Liposomal iron in treatment of iron deficiency </a:t>
            </a:r>
            <a:r>
              <a:rPr lang="en-AU" sz="1200" i="1" err="1">
                <a:latin typeface="Lato"/>
              </a:rPr>
              <a:t>anemia</a:t>
            </a:r>
            <a:r>
              <a:rPr lang="en-AU" sz="1200" i="1" dirty="0">
                <a:latin typeface="Lato"/>
              </a:rPr>
              <a:t>…” European Review for Medical and Pharmacological Sciences. 2021;25(11):3880-3886.</a:t>
            </a:r>
            <a:endParaRPr lang="en-GB" sz="1200" dirty="0"/>
          </a:p>
        </p:txBody>
      </p:sp>
    </p:spTree>
    <p:extLst>
      <p:ext uri="{BB962C8B-B14F-4D97-AF65-F5344CB8AC3E}">
        <p14:creationId xmlns:p14="http://schemas.microsoft.com/office/powerpoint/2010/main" val="1064576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0D9F4554-8243-588A-4A7F-78E04651B7A6}"/>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3291AE8E-DE20-18D2-2B88-390E466DDEB2}"/>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6F9398B7-8A33-D09A-7CA2-EA132375F76A}"/>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1128A222-D1C1-2BA7-2794-FF5F4905BCB9}"/>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C6C30271-FE43-D4A6-86C5-6305CEF6AF6F}"/>
              </a:ext>
            </a:extLst>
          </p:cNvPr>
          <p:cNvSpPr txBox="1"/>
          <p:nvPr/>
        </p:nvSpPr>
        <p:spPr>
          <a:xfrm>
            <a:off x="777933" y="985002"/>
            <a:ext cx="7477041" cy="2800767"/>
          </a:xfrm>
          <a:prstGeom prst="rect">
            <a:avLst/>
          </a:prstGeom>
          <a:noFill/>
        </p:spPr>
        <p:txBody>
          <a:bodyPr wrap="square" lIns="91440" tIns="45720" rIns="91440" bIns="45720" anchor="t">
            <a:spAutoFit/>
          </a:bodyPr>
          <a:lstStyle/>
          <a:p>
            <a:endParaRPr lang="en-AU" sz="16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p>
            <a:pPr algn="l"/>
            <a:r>
              <a:rPr lang="en-AU" sz="1600" b="1" i="0" u="none" strike="noStrike" dirty="0">
                <a:solidFill>
                  <a:srgbClr val="000000"/>
                </a:solidFill>
                <a:effectLst/>
                <a:latin typeface="Lato"/>
                <a:ea typeface="Lato"/>
                <a:cs typeface="Lato"/>
              </a:rPr>
              <a:t>Design:</a:t>
            </a:r>
            <a:r>
              <a:rPr lang="en-AU" sz="1600" b="0" i="0" u="none" strike="noStrike" dirty="0">
                <a:solidFill>
                  <a:srgbClr val="000000"/>
                </a:solidFill>
                <a:effectLst/>
                <a:latin typeface="Lato"/>
                <a:ea typeface="Lato"/>
                <a:cs typeface="Lato"/>
              </a:rPr>
              <a:t> Single-dose pharmacokinetic study in humans comparing liposomal vs. powder CoQ10.</a:t>
            </a:r>
          </a:p>
          <a:p>
            <a:pPr algn="l"/>
            <a:endParaRPr lang="en-AU" sz="16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p>
            <a:pPr algn="l"/>
            <a:r>
              <a:rPr lang="en-AU" sz="1600" b="1" i="0" u="none" strike="noStrike" dirty="0">
                <a:solidFill>
                  <a:srgbClr val="000000"/>
                </a:solidFill>
                <a:effectLst/>
                <a:latin typeface="Lato"/>
                <a:ea typeface="Lato"/>
                <a:cs typeface="Lato"/>
              </a:rPr>
              <a:t>Result:</a:t>
            </a:r>
            <a:endParaRPr lang="en-AU" sz="1600" b="0" i="0" u="none" strike="noStrike" dirty="0">
              <a:solidFill>
                <a:srgbClr val="000000"/>
              </a:solidFill>
              <a:effectLst/>
              <a:latin typeface="Lato"/>
              <a:ea typeface="Lato"/>
              <a:cs typeface="Lato"/>
            </a:endParaRPr>
          </a:p>
          <a:p>
            <a:pPr marL="742950" lvl="1" indent="-285750">
              <a:buFont typeface="Arial" panose="020B0604020202020204" pitchFamily="34" charset="0"/>
              <a:buChar char="•"/>
            </a:pPr>
            <a:r>
              <a:rPr lang="en-AU" sz="1600" b="0" i="0" u="none" strike="noStrike" dirty="0">
                <a:solidFill>
                  <a:srgbClr val="000000"/>
                </a:solidFill>
                <a:effectLst/>
                <a:latin typeface="Lato"/>
                <a:ea typeface="Lato"/>
                <a:cs typeface="Lato"/>
              </a:rPr>
              <a:t>Liposomal </a:t>
            </a:r>
            <a:r>
              <a:rPr lang="en-AU" sz="1600" dirty="0">
                <a:latin typeface="Lato"/>
                <a:ea typeface="Lato"/>
                <a:cs typeface="Lato"/>
              </a:rPr>
              <a:t>ubiquinone achieved </a:t>
            </a:r>
            <a:r>
              <a:rPr lang="en-AU" sz="1600" b="1" dirty="0">
                <a:latin typeface="Lato"/>
                <a:ea typeface="Lato"/>
                <a:cs typeface="Lato"/>
              </a:rPr>
              <a:t>5–6</a:t>
            </a:r>
            <a:r>
              <a:rPr lang="en-AU" sz="1600" b="1" i="0" u="none" strike="noStrike" dirty="0">
                <a:solidFill>
                  <a:srgbClr val="000000"/>
                </a:solidFill>
                <a:effectLst/>
                <a:latin typeface="Lato"/>
                <a:ea typeface="Lato"/>
                <a:cs typeface="Lato"/>
              </a:rPr>
              <a:t> </a:t>
            </a:r>
            <a:r>
              <a:rPr lang="en-AU" sz="1600" b="1" dirty="0">
                <a:latin typeface="Lato"/>
                <a:ea typeface="Lato"/>
                <a:cs typeface="Lato"/>
              </a:rPr>
              <a:t>x </a:t>
            </a:r>
            <a:r>
              <a:rPr lang="en-AU" sz="1600" b="1" i="0" u="none" strike="noStrike" dirty="0">
                <a:solidFill>
                  <a:srgbClr val="000000"/>
                </a:solidFill>
                <a:effectLst/>
                <a:latin typeface="Lato"/>
                <a:ea typeface="Lato"/>
                <a:cs typeface="Lato"/>
              </a:rPr>
              <a:t>higher </a:t>
            </a:r>
            <a:r>
              <a:rPr lang="en-AU" sz="1600" b="1" dirty="0">
                <a:latin typeface="Lato"/>
                <a:ea typeface="Lato"/>
                <a:cs typeface="Lato"/>
              </a:rPr>
              <a:t>plasma Cmax and Area Under the Curve (AUC) </a:t>
            </a:r>
            <a:r>
              <a:rPr lang="en-AU" sz="1600" dirty="0">
                <a:latin typeface="Lato"/>
                <a:ea typeface="Lato"/>
                <a:cs typeface="Lato"/>
              </a:rPr>
              <a:t>than crystalline powder.</a:t>
            </a:r>
            <a:br>
              <a:rPr lang="en-AU" sz="1600" dirty="0">
                <a:latin typeface="Lato"/>
                <a:ea typeface="Lato"/>
                <a:cs typeface="Lato"/>
              </a:rPr>
            </a:br>
            <a:endParaRPr lang="en-AU" sz="1600" dirty="0">
              <a:latin typeface="Lato"/>
              <a:ea typeface="Lato"/>
              <a:cs typeface="Lato"/>
            </a:endParaRPr>
          </a:p>
          <a:p>
            <a:endParaRPr lang="en-AU" sz="1600" b="1" dirty="0">
              <a:latin typeface="Lato"/>
              <a:ea typeface="Lato"/>
              <a:cs typeface="Lato"/>
            </a:endParaRPr>
          </a:p>
          <a:p>
            <a:pPr algn="l"/>
            <a:r>
              <a:rPr lang="en-AU" sz="1600" b="1" i="0" u="none" strike="noStrike" dirty="0">
                <a:solidFill>
                  <a:srgbClr val="000000"/>
                </a:solidFill>
                <a:effectLst/>
                <a:latin typeface="Lato"/>
                <a:ea typeface="Lato"/>
                <a:cs typeface="Lato"/>
              </a:rPr>
              <a:t>Note:</a:t>
            </a:r>
            <a:r>
              <a:rPr lang="en-AU" sz="1600" b="0" i="0" u="none" strike="noStrike" dirty="0">
                <a:solidFill>
                  <a:srgbClr val="000000"/>
                </a:solidFill>
                <a:effectLst/>
                <a:latin typeface="Lato"/>
                <a:ea typeface="Lato"/>
                <a:cs typeface="Lato"/>
              </a:rPr>
              <a:t> This study used a proprietary high-phospholipid liposomal formulation.</a:t>
            </a:r>
            <a:endParaRPr lang="en-AU" sz="1600" dirty="0">
              <a:latin typeface="Lato"/>
              <a:ea typeface="Lato"/>
              <a:cs typeface="Lato"/>
            </a:endParaRPr>
          </a:p>
          <a:p>
            <a:pPr algn="l"/>
            <a:endParaRPr lang="en-AU" sz="16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p:txBody>
      </p:sp>
      <p:sp>
        <p:nvSpPr>
          <p:cNvPr id="3" name="Google Shape;63;p14">
            <a:extLst>
              <a:ext uri="{FF2B5EF4-FFF2-40B4-BE49-F238E27FC236}">
                <a16:creationId xmlns:a16="http://schemas.microsoft.com/office/drawing/2014/main" id="{A1BDB774-D8DC-28C5-8E45-166F5B540589}"/>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CoQ10 Bioavailability Comparison Study </a:t>
            </a:r>
            <a:endParaRPr lang="en-AU" sz="2400" b="0" dirty="0">
              <a:solidFill>
                <a:srgbClr val="000000"/>
              </a:solidFill>
              <a:latin typeface="Lato"/>
              <a:ea typeface="Lato"/>
              <a:cs typeface="Lato"/>
            </a:endParaRPr>
          </a:p>
          <a:p>
            <a:endParaRPr lang="en-AU" sz="2200" dirty="0">
              <a:solidFill>
                <a:srgbClr val="000000"/>
              </a:solidFill>
              <a:latin typeface="Lato"/>
              <a:ea typeface="Lato"/>
            </a:endParaRPr>
          </a:p>
        </p:txBody>
      </p:sp>
      <p:sp>
        <p:nvSpPr>
          <p:cNvPr id="4" name="TextBox 3">
            <a:extLst>
              <a:ext uri="{FF2B5EF4-FFF2-40B4-BE49-F238E27FC236}">
                <a16:creationId xmlns:a16="http://schemas.microsoft.com/office/drawing/2014/main" id="{97E2F441-D26B-91C7-5521-9B25FE69E1FA}"/>
              </a:ext>
            </a:extLst>
          </p:cNvPr>
          <p:cNvSpPr txBox="1"/>
          <p:nvPr/>
        </p:nvSpPr>
        <p:spPr>
          <a:xfrm>
            <a:off x="778329" y="4057650"/>
            <a:ext cx="630827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sz="1200" b="1" dirty="0">
                <a:latin typeface="Lato"/>
              </a:rPr>
              <a:t>Reference:</a:t>
            </a:r>
            <a:r>
              <a:rPr lang="en-GB" sz="1200" dirty="0">
                <a:latin typeface="Lato"/>
                <a:ea typeface="Lato"/>
                <a:cs typeface="Lato"/>
              </a:rPr>
              <a:t>​</a:t>
            </a:r>
            <a:br>
              <a:rPr lang="en-GB" sz="1200" dirty="0">
                <a:latin typeface="Lato"/>
                <a:ea typeface="Lato"/>
                <a:cs typeface="Lato"/>
              </a:rPr>
            </a:br>
            <a:r>
              <a:rPr lang="en-AU" sz="1200" i="1" dirty="0">
                <a:latin typeface="Lato"/>
              </a:rPr>
              <a:t>Madhavi DL, et al. "Enhanced bioavailability of coenzyme Q10 formulations." Journal of Functional Foods. 2018.</a:t>
            </a:r>
            <a:endParaRPr lang="en-GB" sz="1200" dirty="0"/>
          </a:p>
        </p:txBody>
      </p:sp>
    </p:spTree>
    <p:extLst>
      <p:ext uri="{BB962C8B-B14F-4D97-AF65-F5344CB8AC3E}">
        <p14:creationId xmlns:p14="http://schemas.microsoft.com/office/powerpoint/2010/main" val="3649351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5843EBA0-51CF-C0CA-69EB-DB173B74C7AE}"/>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45F6EBB6-DE81-2742-801C-D77C03F6971D}"/>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87E62ECA-5038-5EAA-022D-67E32F2BA3E2}"/>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7707861D-27DC-0383-9538-B939FCDC9638}"/>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6794817F-34FF-7F45-FE0C-AC4BB1B380CC}"/>
              </a:ext>
            </a:extLst>
          </p:cNvPr>
          <p:cNvSpPr txBox="1"/>
          <p:nvPr/>
        </p:nvSpPr>
        <p:spPr>
          <a:xfrm>
            <a:off x="777933" y="1113097"/>
            <a:ext cx="7477041" cy="3139321"/>
          </a:xfrm>
          <a:prstGeom prst="rect">
            <a:avLst/>
          </a:prstGeom>
          <a:noFill/>
        </p:spPr>
        <p:txBody>
          <a:bodyPr wrap="square" lIns="91440" tIns="45720" rIns="91440" bIns="45720" anchor="t">
            <a:spAutoFit/>
          </a:bodyPr>
          <a:lstStyle/>
          <a:p>
            <a:r>
              <a:rPr lang="en-AU" sz="1800" b="1" i="0" u="none" strike="noStrike" dirty="0">
                <a:solidFill>
                  <a:srgbClr val="000000"/>
                </a:solidFill>
                <a:effectLst/>
                <a:latin typeface="Lato"/>
                <a:ea typeface="Lato"/>
                <a:cs typeface="Lato"/>
              </a:rPr>
              <a:t>Design:</a:t>
            </a:r>
            <a:r>
              <a:rPr lang="en-AU" sz="1800" b="0" i="0" u="none" strike="noStrike" dirty="0">
                <a:solidFill>
                  <a:srgbClr val="000000"/>
                </a:solidFill>
                <a:effectLst/>
                <a:latin typeface="Lato"/>
                <a:ea typeface="Lato"/>
                <a:cs typeface="Lato"/>
              </a:rPr>
              <a:t> Randomized crossover</a:t>
            </a:r>
            <a:r>
              <a:rPr lang="en-AU" sz="1800" dirty="0">
                <a:latin typeface="Lato"/>
                <a:ea typeface="Lato"/>
                <a:cs typeface="Lato"/>
              </a:rPr>
              <a:t> </a:t>
            </a:r>
            <a:r>
              <a:rPr lang="en-AU" sz="1800" b="0" i="0" u="none" strike="noStrike" dirty="0">
                <a:solidFill>
                  <a:srgbClr val="000000"/>
                </a:solidFill>
                <a:effectLst/>
                <a:latin typeface="Lato"/>
                <a:ea typeface="Lato"/>
                <a:cs typeface="Lato"/>
              </a:rPr>
              <a:t>in 14 healthy volunteers comparing seven CoQ10 formulations, including:</a:t>
            </a:r>
            <a:endParaRPr lang="en-AU" sz="1800" b="1" i="0" u="none" strike="noStrike" dirty="0">
              <a:solidFill>
                <a:srgbClr val="000000"/>
              </a:solidFill>
              <a:effectLst/>
              <a:latin typeface="Lato"/>
              <a:ea typeface="Lato"/>
              <a:cs typeface="Lato"/>
            </a:endParaRPr>
          </a:p>
          <a:p>
            <a:pPr marL="742950" lvl="1" indent="-285750" algn="l">
              <a:buFont typeface="Arial" panose="020B0604020202020204" pitchFamily="34" charset="0"/>
              <a:buChar char="•"/>
            </a:pPr>
            <a:r>
              <a:rPr lang="en-AU" sz="18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Standard powder</a:t>
            </a:r>
          </a:p>
          <a:p>
            <a:pPr marL="742950" lvl="1" indent="-285750" algn="l">
              <a:buFont typeface="Arial" panose="020B0604020202020204" pitchFamily="34" charset="0"/>
              <a:buChar char="•"/>
            </a:pPr>
            <a:r>
              <a:rPr lang="en-AU" sz="18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Liposomal (phospholipid-based)</a:t>
            </a:r>
          </a:p>
          <a:p>
            <a:pPr marL="742950" lvl="1" indent="-285750" algn="l">
              <a:buFont typeface="Arial" panose="020B0604020202020204" pitchFamily="34" charset="0"/>
              <a:buChar char="•"/>
            </a:pPr>
            <a:r>
              <a:rPr lang="en-AU" sz="18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Oil-based </a:t>
            </a:r>
            <a:r>
              <a:rPr lang="en-AU" sz="1800" b="0" i="0" u="none" strike="noStrike" dirty="0" err="1">
                <a:solidFill>
                  <a:srgbClr val="000000"/>
                </a:solidFill>
                <a:effectLst/>
                <a:latin typeface="Lato" panose="020F0502020204030203" pitchFamily="34" charset="0"/>
                <a:ea typeface="Lato" panose="020F0502020204030203" pitchFamily="34" charset="0"/>
                <a:cs typeface="Lato" panose="020F0502020204030203" pitchFamily="34" charset="0"/>
              </a:rPr>
              <a:t>softgel</a:t>
            </a:r>
            <a:endParaRPr lang="en-AU" sz="18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p>
            <a:pPr algn="l"/>
            <a:endParaRPr lang="en-AU" sz="18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p>
            <a:pPr algn="l"/>
            <a:r>
              <a:rPr lang="en-AU" sz="18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Result:</a:t>
            </a:r>
            <a:endParaRPr lang="en-AU" sz="18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p>
            <a:pPr marL="742950" lvl="1" indent="-285750" algn="l">
              <a:buFont typeface="Arial" panose="020B0604020202020204" pitchFamily="34" charset="0"/>
              <a:buChar char="•"/>
            </a:pPr>
            <a:r>
              <a:rPr lang="en-AU" sz="18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Liposomal CoQ10 achieved </a:t>
            </a:r>
            <a:r>
              <a:rPr lang="en-AU" sz="18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~4x higher plasma AUC</a:t>
            </a:r>
            <a:r>
              <a:rPr lang="en-AU" sz="18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compared to crystalline powder.</a:t>
            </a:r>
          </a:p>
          <a:p>
            <a:pPr marL="742950" lvl="1" indent="-285750" algn="l">
              <a:buFont typeface="Arial" panose="020B0604020202020204" pitchFamily="34" charset="0"/>
              <a:buChar char="•"/>
            </a:pPr>
            <a:r>
              <a:rPr lang="en-AU" sz="18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Also absorbed </a:t>
            </a:r>
            <a:r>
              <a:rPr lang="en-AU" sz="18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~1.7x better than a standard oil dispersion</a:t>
            </a:r>
            <a:r>
              <a:rPr lang="en-AU" sz="18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a:t>
            </a:r>
          </a:p>
          <a:p>
            <a:pPr algn="l"/>
            <a:endParaRPr lang="en-AU" sz="18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p:txBody>
      </p:sp>
      <p:sp>
        <p:nvSpPr>
          <p:cNvPr id="4" name="Google Shape;63;p14">
            <a:extLst>
              <a:ext uri="{FF2B5EF4-FFF2-40B4-BE49-F238E27FC236}">
                <a16:creationId xmlns:a16="http://schemas.microsoft.com/office/drawing/2014/main" id="{8A0C5A6D-5B75-070E-851C-AC847339AE2B}"/>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Liposomal Ubiquinone Can Outperform Standard Ubiquinol </a:t>
            </a:r>
            <a:endParaRPr lang="en-AU" sz="2400" b="0" dirty="0">
              <a:solidFill>
                <a:srgbClr val="000000"/>
              </a:solidFill>
              <a:latin typeface="Lato"/>
              <a:ea typeface="Lato"/>
              <a:cs typeface="Lato"/>
            </a:endParaRPr>
          </a:p>
          <a:p>
            <a:endParaRPr lang="en-AU" sz="2400" dirty="0">
              <a:solidFill>
                <a:srgbClr val="000000"/>
              </a:solidFill>
              <a:latin typeface="Lato"/>
              <a:ea typeface="Lato"/>
              <a:cs typeface="Lato"/>
            </a:endParaRPr>
          </a:p>
        </p:txBody>
      </p:sp>
      <p:sp>
        <p:nvSpPr>
          <p:cNvPr id="5" name="TextBox 4">
            <a:extLst>
              <a:ext uri="{FF2B5EF4-FFF2-40B4-BE49-F238E27FC236}">
                <a16:creationId xmlns:a16="http://schemas.microsoft.com/office/drawing/2014/main" id="{F791C61C-2F68-C14D-CF76-BAE88A4D8B64}"/>
              </a:ext>
            </a:extLst>
          </p:cNvPr>
          <p:cNvSpPr txBox="1"/>
          <p:nvPr/>
        </p:nvSpPr>
        <p:spPr>
          <a:xfrm>
            <a:off x="778329" y="4152900"/>
            <a:ext cx="630827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sz="1200" b="1" dirty="0">
                <a:latin typeface="Lato"/>
              </a:rPr>
              <a:t>Reference:</a:t>
            </a:r>
            <a:r>
              <a:rPr lang="en-GB" sz="1200" dirty="0">
                <a:latin typeface="Lato"/>
                <a:ea typeface="Lato"/>
                <a:cs typeface="Lato"/>
              </a:rPr>
              <a:t>​</a:t>
            </a:r>
            <a:br>
              <a:rPr lang="en-GB" sz="1200" dirty="0">
                <a:latin typeface="Lato"/>
                <a:ea typeface="Lato"/>
                <a:cs typeface="Lato"/>
              </a:rPr>
            </a:br>
            <a:r>
              <a:rPr lang="en-AU" sz="1200" i="1" dirty="0">
                <a:latin typeface="Lato"/>
              </a:rPr>
              <a:t>Lopez-Lluch G, et al. "Bioavailability of coenzyme Q10 supplements depends on carrier lipids and solubilization." Nutrition. 2019;57:133–140.</a:t>
            </a:r>
            <a:r>
              <a:rPr lang="en-GB" sz="1200" dirty="0">
                <a:latin typeface="Lato"/>
                <a:ea typeface="Lato"/>
                <a:cs typeface="Lato"/>
              </a:rPr>
              <a:t>​</a:t>
            </a:r>
            <a:endParaRPr lang="en-GB" sz="1200" dirty="0"/>
          </a:p>
        </p:txBody>
      </p:sp>
    </p:spTree>
    <p:extLst>
      <p:ext uri="{BB962C8B-B14F-4D97-AF65-F5344CB8AC3E}">
        <p14:creationId xmlns:p14="http://schemas.microsoft.com/office/powerpoint/2010/main" val="97444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A2BE1FD8-1256-B70F-51D0-07FCA48DEB5E}"/>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20FCEC8E-026A-420B-8CC5-BF0BBD5AB944}"/>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04976755-A08B-2C77-B097-8E136AD72FBA}"/>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05317007-045F-D5D2-34ED-C81EC79EDF26}"/>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6B1413FF-FCAD-DF32-4252-96ECC0E20E4D}"/>
              </a:ext>
            </a:extLst>
          </p:cNvPr>
          <p:cNvSpPr txBox="1"/>
          <p:nvPr/>
        </p:nvSpPr>
        <p:spPr>
          <a:xfrm>
            <a:off x="614647" y="893975"/>
            <a:ext cx="8252648" cy="2308324"/>
          </a:xfrm>
          <a:prstGeom prst="rect">
            <a:avLst/>
          </a:prstGeom>
          <a:noFill/>
        </p:spPr>
        <p:txBody>
          <a:bodyPr wrap="square" lIns="91440" tIns="45720" rIns="91440" bIns="45720" anchor="t">
            <a:spAutoFit/>
          </a:bodyPr>
          <a:lstStyle/>
          <a:p>
            <a:r>
              <a:rPr lang="en-AU" sz="1800" b="1" dirty="0">
                <a:latin typeface="Lato"/>
                <a:ea typeface="Lato"/>
                <a:cs typeface="Lato"/>
              </a:rPr>
              <a:t>Big Results Finding:</a:t>
            </a:r>
            <a:br>
              <a:rPr lang="en-AU" sz="1800" b="1" dirty="0">
                <a:latin typeface="Lato"/>
                <a:ea typeface="Lato"/>
                <a:cs typeface="Lato"/>
              </a:rPr>
            </a:br>
            <a:r>
              <a:rPr lang="en-AU" sz="1800" b="1" dirty="0">
                <a:latin typeface="Lato"/>
                <a:ea typeface="Lato"/>
                <a:cs typeface="Lato"/>
              </a:rPr>
              <a:t> </a:t>
            </a:r>
            <a:endParaRPr lang="en-AU" sz="1800" b="1" i="0" u="none" strike="noStrike" dirty="0">
              <a:effectLst/>
              <a:latin typeface="Lato"/>
              <a:ea typeface="Lato" panose="020F0502020204030203" pitchFamily="34" charset="0"/>
              <a:cs typeface="Lato" panose="020F0502020204030203" pitchFamily="34" charset="0"/>
            </a:endParaRPr>
          </a:p>
          <a:p>
            <a:pPr marL="285750" indent="-285750">
              <a:buFont typeface="Arial,Sans-Serif"/>
              <a:buChar char="•"/>
            </a:pPr>
            <a:r>
              <a:rPr lang="en-AU" sz="1800" dirty="0">
                <a:latin typeface="Lato"/>
                <a:ea typeface="Lato"/>
                <a:cs typeface="Lato"/>
              </a:rPr>
              <a:t>Compared 7 formulations (powder, oil dispersion</a:t>
            </a:r>
            <a:r>
              <a:rPr lang="en-AU" sz="1800" b="0" i="0" u="none" strike="noStrike" dirty="0">
                <a:solidFill>
                  <a:srgbClr val="000000"/>
                </a:solidFill>
                <a:effectLst/>
                <a:latin typeface="Lato"/>
                <a:ea typeface="Lato"/>
                <a:cs typeface="Lato"/>
              </a:rPr>
              <a:t>, </a:t>
            </a:r>
            <a:r>
              <a:rPr lang="en-AU" sz="1800" dirty="0">
                <a:latin typeface="Lato"/>
                <a:ea typeface="Lato"/>
                <a:cs typeface="Lato"/>
              </a:rPr>
              <a:t>nanoparticle).</a:t>
            </a:r>
            <a:endParaRPr lang="en-US" sz="1800" b="0" i="0" u="none" strike="noStrike">
              <a:solidFill>
                <a:srgbClr val="00FDC8"/>
              </a:solidFill>
              <a:effectLst/>
              <a:latin typeface="Lato"/>
              <a:ea typeface="Lato"/>
              <a:cs typeface="Lato"/>
            </a:endParaRPr>
          </a:p>
          <a:p>
            <a:pPr marL="285750" indent="-285750">
              <a:buFont typeface="Arial,Sans-Serif"/>
              <a:buChar char="•"/>
            </a:pPr>
            <a:r>
              <a:rPr lang="en-AU" sz="1800" dirty="0">
                <a:latin typeface="Lato"/>
                <a:ea typeface="Lato"/>
                <a:cs typeface="Lato"/>
              </a:rPr>
              <a:t>The </a:t>
            </a:r>
            <a:r>
              <a:rPr lang="en-AU" sz="1800" i="1" dirty="0">
                <a:latin typeface="Lato"/>
                <a:ea typeface="Lato"/>
                <a:cs typeface="Lato"/>
              </a:rPr>
              <a:t>formulation</a:t>
            </a:r>
            <a:r>
              <a:rPr lang="en-AU" sz="1800" dirty="0">
                <a:latin typeface="Lato"/>
                <a:ea typeface="Lato"/>
                <a:cs typeface="Lato"/>
              </a:rPr>
              <a:t> accounted for up </a:t>
            </a:r>
            <a:r>
              <a:rPr lang="en-AU" sz="1800" b="0" i="0" u="none" strike="noStrike" dirty="0">
                <a:solidFill>
                  <a:srgbClr val="000000"/>
                </a:solidFill>
                <a:effectLst/>
                <a:latin typeface="Lato"/>
                <a:ea typeface="Lato"/>
                <a:cs typeface="Lato"/>
              </a:rPr>
              <a:t>to</a:t>
            </a:r>
            <a:r>
              <a:rPr lang="en-AU" sz="1800" dirty="0">
                <a:latin typeface="Lato"/>
                <a:ea typeface="Lato"/>
                <a:cs typeface="Lato"/>
              </a:rPr>
              <a:t> </a:t>
            </a:r>
            <a:r>
              <a:rPr lang="en-AU" sz="1800" b="1" dirty="0">
                <a:latin typeface="Lato"/>
                <a:ea typeface="Lato"/>
                <a:cs typeface="Lato"/>
              </a:rPr>
              <a:t>6-fold differences </a:t>
            </a:r>
            <a:r>
              <a:rPr lang="en-AU" sz="1800" b="1" i="0" u="none" strike="noStrike" dirty="0">
                <a:solidFill>
                  <a:srgbClr val="000000"/>
                </a:solidFill>
                <a:effectLst/>
                <a:latin typeface="Lato"/>
                <a:ea typeface="Lato"/>
                <a:cs typeface="Lato"/>
              </a:rPr>
              <a:t>in </a:t>
            </a:r>
            <a:r>
              <a:rPr lang="en-AU" sz="1800" b="1" dirty="0">
                <a:latin typeface="Lato"/>
                <a:ea typeface="Lato"/>
                <a:cs typeface="Lato"/>
              </a:rPr>
              <a:t>AUC</a:t>
            </a:r>
            <a:r>
              <a:rPr lang="en-AU" sz="1800" b="0" i="0" u="none" strike="noStrike" dirty="0">
                <a:solidFill>
                  <a:srgbClr val="000000"/>
                </a:solidFill>
                <a:effectLst/>
                <a:latin typeface="Lato"/>
                <a:ea typeface="Lato"/>
                <a:cs typeface="Lato"/>
              </a:rPr>
              <a:t>, </a:t>
            </a:r>
            <a:r>
              <a:rPr lang="en-AU" sz="1800" dirty="0">
                <a:latin typeface="Lato"/>
                <a:ea typeface="Lato"/>
                <a:cs typeface="Lato"/>
              </a:rPr>
              <a:t>while </a:t>
            </a:r>
            <a:r>
              <a:rPr lang="en-AU" sz="1800" b="0" i="0" u="none" strike="noStrike" dirty="0">
                <a:solidFill>
                  <a:srgbClr val="000000"/>
                </a:solidFill>
                <a:effectLst/>
                <a:latin typeface="Lato"/>
                <a:ea typeface="Lato"/>
                <a:cs typeface="Lato"/>
              </a:rPr>
              <a:t>the </a:t>
            </a:r>
            <a:r>
              <a:rPr lang="en-AU" sz="1800" dirty="0">
                <a:latin typeface="Lato"/>
                <a:ea typeface="Lato"/>
                <a:cs typeface="Lato"/>
              </a:rPr>
              <a:t>redox state difference (ubiquinone vs. ubiquinol) was about </a:t>
            </a:r>
            <a:r>
              <a:rPr lang="en-AU" sz="1800" b="1" dirty="0">
                <a:latin typeface="Lato"/>
                <a:ea typeface="Lato"/>
                <a:cs typeface="Lato"/>
              </a:rPr>
              <a:t>2-fold</a:t>
            </a:r>
            <a:r>
              <a:rPr lang="en-AU" sz="1800" dirty="0">
                <a:latin typeface="Lato"/>
                <a:ea typeface="Lato"/>
                <a:cs typeface="Lato"/>
              </a:rPr>
              <a:t>.</a:t>
            </a:r>
            <a:endParaRPr lang="en-US" sz="1800">
              <a:solidFill>
                <a:srgbClr val="00FDC8"/>
              </a:solidFill>
              <a:latin typeface="Lato"/>
              <a:ea typeface="Lato"/>
              <a:cs typeface="Lato"/>
            </a:endParaRPr>
          </a:p>
          <a:p>
            <a:pPr marL="285750" indent="-285750">
              <a:buFont typeface="Arial,Sans-Serif"/>
              <a:buChar char="•"/>
            </a:pPr>
            <a:r>
              <a:rPr lang="en-AU" sz="1800" dirty="0">
                <a:latin typeface="Lato"/>
                <a:ea typeface="Lato"/>
              </a:rPr>
              <a:t>Demonstrates that a highly optimised </a:t>
            </a:r>
            <a:r>
              <a:rPr lang="en-AU" sz="1800" b="0" i="0" u="none" strike="noStrike" dirty="0">
                <a:solidFill>
                  <a:srgbClr val="000000"/>
                </a:solidFill>
                <a:effectLst/>
                <a:latin typeface="Lato"/>
                <a:ea typeface="Lato"/>
              </a:rPr>
              <a:t>ubiquinone </a:t>
            </a:r>
            <a:r>
              <a:rPr lang="en-AU" sz="1800" dirty="0">
                <a:latin typeface="Lato"/>
                <a:ea typeface="Lato"/>
              </a:rPr>
              <a:t>formulation (via lipid carriers + thermal processing) outperformed </a:t>
            </a:r>
            <a:r>
              <a:rPr lang="en-AU" sz="1800" b="0" i="0" u="none" strike="noStrike" dirty="0">
                <a:solidFill>
                  <a:srgbClr val="000000"/>
                </a:solidFill>
                <a:effectLst/>
                <a:latin typeface="Lato"/>
                <a:ea typeface="Lato"/>
              </a:rPr>
              <a:t>a </a:t>
            </a:r>
            <a:r>
              <a:rPr lang="en-AU" sz="1800" dirty="0">
                <a:latin typeface="Lato"/>
                <a:ea typeface="Lato"/>
              </a:rPr>
              <a:t>well-formulated </a:t>
            </a:r>
            <a:r>
              <a:rPr lang="en-AU" sz="1800" b="0" i="0" u="none" strike="noStrike" dirty="0">
                <a:solidFill>
                  <a:srgbClr val="000000"/>
                </a:solidFill>
                <a:effectLst/>
                <a:latin typeface="Lato"/>
                <a:ea typeface="Lato"/>
              </a:rPr>
              <a:t>ubiquinol</a:t>
            </a:r>
            <a:r>
              <a:rPr lang="en-AU" sz="1800" dirty="0">
                <a:latin typeface="Lato"/>
                <a:ea typeface="Lato"/>
              </a:rPr>
              <a:t> supplement—</a:t>
            </a:r>
            <a:r>
              <a:rPr lang="en-AU" sz="1800" b="1" dirty="0">
                <a:latin typeface="Lato"/>
                <a:ea typeface="Lato"/>
              </a:rPr>
              <a:t>highlighting formulation &gt; form</a:t>
            </a:r>
            <a:endParaRPr lang="en-AU" sz="1800" b="1">
              <a:latin typeface="Lato"/>
            </a:endParaRPr>
          </a:p>
        </p:txBody>
      </p:sp>
      <p:sp>
        <p:nvSpPr>
          <p:cNvPr id="3" name="Google Shape;63;p14">
            <a:extLst>
              <a:ext uri="{FF2B5EF4-FFF2-40B4-BE49-F238E27FC236}">
                <a16:creationId xmlns:a16="http://schemas.microsoft.com/office/drawing/2014/main" id="{734FBAA6-98C2-1E23-B150-B4BA000D5E05}"/>
              </a:ext>
            </a:extLst>
          </p:cNvPr>
          <p:cNvSpPr txBox="1">
            <a:spLocks/>
          </p:cNvSpPr>
          <p:nvPr/>
        </p:nvSpPr>
        <p:spPr>
          <a:xfrm>
            <a:off x="384904" y="138262"/>
            <a:ext cx="9020753" cy="61735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Liposomal Ubiquinone Can Outperform Standard Ubiquinol </a:t>
            </a:r>
            <a:endParaRPr lang="en-AU" sz="2400" b="0">
              <a:solidFill>
                <a:srgbClr val="000000"/>
              </a:solidFill>
              <a:latin typeface="Lato"/>
              <a:ea typeface="Lato"/>
              <a:cs typeface="Lato"/>
            </a:endParaRPr>
          </a:p>
          <a:p>
            <a:endParaRPr lang="en-AU" sz="2000" dirty="0">
              <a:solidFill>
                <a:srgbClr val="000000"/>
              </a:solidFill>
              <a:latin typeface="Lato"/>
              <a:ea typeface="Lato"/>
              <a:cs typeface="Lato"/>
            </a:endParaRPr>
          </a:p>
        </p:txBody>
      </p:sp>
      <p:sp>
        <p:nvSpPr>
          <p:cNvPr id="5" name="TextBox 4">
            <a:extLst>
              <a:ext uri="{FF2B5EF4-FFF2-40B4-BE49-F238E27FC236}">
                <a16:creationId xmlns:a16="http://schemas.microsoft.com/office/drawing/2014/main" id="{A53DC8FF-181D-F766-8F34-83664D83672A}"/>
              </a:ext>
            </a:extLst>
          </p:cNvPr>
          <p:cNvSpPr txBox="1"/>
          <p:nvPr/>
        </p:nvSpPr>
        <p:spPr>
          <a:xfrm>
            <a:off x="764722" y="4050847"/>
            <a:ext cx="6308271"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sz="1200" b="1" dirty="0">
                <a:latin typeface="Lato"/>
              </a:rPr>
              <a:t>Reference:</a:t>
            </a:r>
            <a:r>
              <a:rPr lang="en-GB" sz="1200" dirty="0">
                <a:latin typeface="Lato"/>
                <a:ea typeface="Lato"/>
                <a:cs typeface="Lato"/>
              </a:rPr>
              <a:t>​</a:t>
            </a:r>
            <a:br>
              <a:rPr lang="en-GB" sz="1200" dirty="0">
                <a:latin typeface="Lato"/>
                <a:ea typeface="Lato"/>
                <a:cs typeface="Lato"/>
              </a:rPr>
            </a:br>
            <a:r>
              <a:rPr lang="en-AU" sz="1200" i="1" dirty="0">
                <a:latin typeface="Lato"/>
              </a:rPr>
              <a:t>Lopez-Lluch G, et al. "Bioavailability of coenzyme Q10 supplements depends on carrier lipids and solubilization." Nutrition. 2019;57:133–140.</a:t>
            </a:r>
            <a:r>
              <a:rPr lang="en-GB" sz="1200" dirty="0">
                <a:latin typeface="Lato"/>
                <a:ea typeface="Lato"/>
                <a:cs typeface="Lato"/>
              </a:rPr>
              <a:t>​</a:t>
            </a:r>
            <a:endParaRPr lang="en-GB" sz="1200" dirty="0"/>
          </a:p>
        </p:txBody>
      </p:sp>
    </p:spTree>
    <p:extLst>
      <p:ext uri="{BB962C8B-B14F-4D97-AF65-F5344CB8AC3E}">
        <p14:creationId xmlns:p14="http://schemas.microsoft.com/office/powerpoint/2010/main" val="2961904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37301BE7-F57C-6F1C-A796-033DCA1FF4FB}"/>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FC6AE16E-BE3A-ECCE-EA3B-8462E56167B2}"/>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979736E6-CECF-C7AB-F0C8-44BEBDF297E3}"/>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04A92EB1-29DB-7660-8478-7A6DBFDF1472}"/>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4B832597-6DFE-CD62-128D-FD64D037683C}"/>
              </a:ext>
            </a:extLst>
          </p:cNvPr>
          <p:cNvSpPr txBox="1"/>
          <p:nvPr/>
        </p:nvSpPr>
        <p:spPr>
          <a:xfrm>
            <a:off x="777933" y="896321"/>
            <a:ext cx="7477041" cy="3416320"/>
          </a:xfrm>
          <a:prstGeom prst="rect">
            <a:avLst/>
          </a:prstGeom>
          <a:noFill/>
        </p:spPr>
        <p:txBody>
          <a:bodyPr wrap="square" lIns="91440" tIns="45720" rIns="91440" bIns="45720" anchor="t">
            <a:spAutoFit/>
          </a:bodyPr>
          <a:lstStyle/>
          <a:p>
            <a:pPr algn="l">
              <a:buNone/>
            </a:pPr>
            <a:endParaRPr lang="en-AU" b="1" dirty="0">
              <a:latin typeface="Lato" panose="020F0502020204030203" pitchFamily="34" charset="0"/>
              <a:ea typeface="Lato" panose="020F0502020204030203" pitchFamily="34" charset="0"/>
              <a:cs typeface="Lato" panose="020F0502020204030203" pitchFamily="34" charset="0"/>
            </a:endParaRPr>
          </a:p>
          <a:p>
            <a:pPr algn="l">
              <a:buNone/>
            </a:pPr>
            <a:r>
              <a:rPr lang="en-AU"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Solubility + Dispersion Are Critical</a:t>
            </a:r>
          </a:p>
          <a:p>
            <a:pPr algn="l"/>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Both forms are highly lipophilic, but:</a:t>
            </a:r>
          </a:p>
          <a:p>
            <a:pPr marL="742950" lvl="1" indent="-285750" algn="l">
              <a:buFont typeface="Arial" panose="020B0604020202020204" pitchFamily="34" charset="0"/>
              <a:buChar char="•"/>
            </a:pPr>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Ubiquinone is especially prone to recrystallization.</a:t>
            </a:r>
          </a:p>
          <a:p>
            <a:pPr marL="742950" lvl="1" indent="-285750" algn="l">
              <a:buFont typeface="Arial" panose="020B0604020202020204" pitchFamily="34" charset="0"/>
              <a:buChar char="•"/>
            </a:pPr>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Ubiquinol is somewhat more dispersible in oils but still poorly water-soluble.</a:t>
            </a:r>
          </a:p>
          <a:p>
            <a:pPr marL="457200" lvl="1" algn="l"/>
            <a:endPar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p>
            <a:pPr algn="l"/>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Liposomal carriers </a:t>
            </a:r>
            <a:r>
              <a:rPr lang="en-AU"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encapsulate ubiquinone inside phospholipid bilayers</a:t>
            </a:r>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dramatically improving:</a:t>
            </a:r>
          </a:p>
          <a:p>
            <a:pPr marL="742950" lvl="1" indent="-285750" algn="l">
              <a:buFont typeface="Arial" panose="020B0604020202020204" pitchFamily="34" charset="0"/>
              <a:buChar char="•"/>
            </a:pPr>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Aqueous dispersibility</a:t>
            </a:r>
          </a:p>
          <a:p>
            <a:pPr marL="742950" lvl="1" indent="-285750" algn="l">
              <a:buFont typeface="Arial" panose="020B0604020202020204" pitchFamily="34" charset="0"/>
              <a:buChar char="•"/>
            </a:pPr>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Micelle formation in the gut</a:t>
            </a:r>
          </a:p>
          <a:p>
            <a:pPr marL="742950" lvl="1" indent="-285750" algn="l">
              <a:buFont typeface="Arial" panose="020B0604020202020204" pitchFamily="34" charset="0"/>
              <a:buChar char="•"/>
            </a:pPr>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Protection from oxidation and degradation</a:t>
            </a:r>
          </a:p>
          <a:p>
            <a:pPr marL="457200" lvl="1" algn="l"/>
            <a:endPar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p>
            <a:pPr algn="l"/>
            <a:r>
              <a:rPr lang="en-AU" b="1" dirty="0">
                <a:latin typeface="Lato"/>
                <a:ea typeface="Lato"/>
                <a:cs typeface="Lato"/>
              </a:rPr>
              <a:t>Outcome</a:t>
            </a:r>
            <a:r>
              <a:rPr lang="en-AU" b="1" i="0" u="none" strike="noStrike" dirty="0">
                <a:solidFill>
                  <a:srgbClr val="000000"/>
                </a:solidFill>
                <a:effectLst/>
                <a:latin typeface="Lato"/>
                <a:ea typeface="Lato"/>
                <a:cs typeface="Lato"/>
              </a:rPr>
              <a:t>:</a:t>
            </a:r>
            <a:r>
              <a:rPr lang="en-AU" b="0" i="0" u="none" strike="noStrike" dirty="0">
                <a:solidFill>
                  <a:srgbClr val="000000"/>
                </a:solidFill>
                <a:effectLst/>
                <a:latin typeface="Lato"/>
                <a:ea typeface="Lato"/>
                <a:cs typeface="Lato"/>
              </a:rPr>
              <a:t> Liposomal ubiquinone achieves much better </a:t>
            </a:r>
            <a:r>
              <a:rPr lang="en-AU" dirty="0">
                <a:latin typeface="Lato"/>
                <a:ea typeface="Lato"/>
                <a:cs typeface="Lato"/>
              </a:rPr>
              <a:t>solubilisation</a:t>
            </a:r>
            <a:r>
              <a:rPr lang="en-AU" b="0" i="0" u="none" strike="noStrike" dirty="0">
                <a:solidFill>
                  <a:srgbClr val="000000"/>
                </a:solidFill>
                <a:effectLst/>
                <a:latin typeface="Lato"/>
                <a:ea typeface="Lato"/>
                <a:cs typeface="Lato"/>
              </a:rPr>
              <a:t> and transport across the intestinal barrier compared to a standard powder or oil-dispersed ubiquinol.</a:t>
            </a:r>
          </a:p>
          <a:p>
            <a:pPr algn="l">
              <a:buNone/>
            </a:pPr>
            <a:endPar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p:txBody>
      </p:sp>
      <p:sp>
        <p:nvSpPr>
          <p:cNvPr id="3" name="Google Shape;63;p14">
            <a:extLst>
              <a:ext uri="{FF2B5EF4-FFF2-40B4-BE49-F238E27FC236}">
                <a16:creationId xmlns:a16="http://schemas.microsoft.com/office/drawing/2014/main" id="{5C19D898-B925-93DF-7DA5-50E5D9D21227}"/>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200" dirty="0">
                <a:solidFill>
                  <a:srgbClr val="000000"/>
                </a:solidFill>
                <a:latin typeface="Lato"/>
                <a:ea typeface="Lato"/>
                <a:cs typeface="Lato"/>
              </a:rPr>
              <a:t>Why Liposomal Ubiquinone Can Outperform Standard Ubiquinol</a:t>
            </a:r>
            <a:endParaRPr lang="en-AU" sz="2200" b="0">
              <a:solidFill>
                <a:srgbClr val="000000"/>
              </a:solidFill>
              <a:latin typeface="Lato"/>
              <a:ea typeface="Lato"/>
              <a:cs typeface="Lato"/>
            </a:endParaRPr>
          </a:p>
          <a:p>
            <a:endParaRPr lang="en-AU" sz="2400" dirty="0">
              <a:solidFill>
                <a:srgbClr val="000000"/>
              </a:solidFill>
              <a:latin typeface="Lato"/>
              <a:ea typeface="Lato"/>
              <a:cs typeface="Lato"/>
            </a:endParaRPr>
          </a:p>
        </p:txBody>
      </p:sp>
    </p:spTree>
    <p:extLst>
      <p:ext uri="{BB962C8B-B14F-4D97-AF65-F5344CB8AC3E}">
        <p14:creationId xmlns:p14="http://schemas.microsoft.com/office/powerpoint/2010/main" val="1006036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35AE8EC3-9722-DE0A-B314-08AD33B13890}"/>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B7127FC0-71FA-7DE2-DCA0-FA1A078DE774}"/>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39D5EEFE-6B71-56A4-1F1F-EAFBE1576027}"/>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8D2A44AF-B73E-C24E-51B8-0740111BD679}"/>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91075D4A-DD9E-94FF-5A27-B4F99F2089AF}"/>
              </a:ext>
            </a:extLst>
          </p:cNvPr>
          <p:cNvSpPr txBox="1"/>
          <p:nvPr/>
        </p:nvSpPr>
        <p:spPr>
          <a:xfrm>
            <a:off x="914400" y="1286300"/>
            <a:ext cx="7315200" cy="3046988"/>
          </a:xfrm>
          <a:prstGeom prst="rect">
            <a:avLst/>
          </a:prstGeom>
          <a:noFill/>
        </p:spPr>
        <p:txBody>
          <a:bodyPr wrap="square" lIns="91440" tIns="45720" rIns="91440" bIns="45720" anchor="t">
            <a:spAutoFit/>
          </a:bodyPr>
          <a:lstStyle/>
          <a:p>
            <a:r>
              <a:rPr lang="en-AU" sz="2400" b="1" dirty="0">
                <a:latin typeface="Lato"/>
                <a:ea typeface="Lato"/>
                <a:cs typeface="Lato"/>
              </a:rPr>
              <a:t>Design: </a:t>
            </a:r>
            <a:r>
              <a:rPr lang="en-AU" sz="2400" dirty="0">
                <a:ea typeface="Lato"/>
              </a:rPr>
              <a:t>Randomised Controlled Trial (n=30) comparing liposomal vs. standard ascorbic acid. </a:t>
            </a:r>
            <a:r>
              <a:rPr lang="en-AU" sz="2400" b="0" i="0" u="none" strike="noStrike" dirty="0">
                <a:solidFill>
                  <a:srgbClr val="000000"/>
                </a:solidFill>
                <a:effectLst/>
                <a:latin typeface="Lato"/>
                <a:ea typeface="Lato"/>
                <a:cs typeface="Lato"/>
              </a:rPr>
              <a:t> </a:t>
            </a:r>
            <a:endParaRPr lang="en-US" sz="2400" dirty="0">
              <a:latin typeface="Lato"/>
              <a:ea typeface="Lato"/>
              <a:cs typeface="Lato"/>
            </a:endParaRPr>
          </a:p>
          <a:p>
            <a:endParaRPr lang="en-AU" sz="2400" dirty="0">
              <a:latin typeface="Lato"/>
              <a:ea typeface="Lato"/>
              <a:cs typeface="Lato"/>
            </a:endParaRPr>
          </a:p>
          <a:p>
            <a:r>
              <a:rPr lang="en-AU" sz="2400" dirty="0">
                <a:latin typeface="Lato"/>
                <a:ea typeface="Lato"/>
                <a:cs typeface="Lato"/>
              </a:rPr>
              <a:t>Results: </a:t>
            </a:r>
            <a:endParaRPr lang="en-US" sz="2400">
              <a:latin typeface="Lato"/>
              <a:ea typeface="Lato"/>
              <a:cs typeface="Lato"/>
            </a:endParaRPr>
          </a:p>
          <a:p>
            <a:pPr marL="342900" indent="-342900">
              <a:buChar char="•"/>
            </a:pPr>
            <a:r>
              <a:rPr lang="en-AU" sz="2400" dirty="0">
                <a:latin typeface="Lato"/>
                <a:ea typeface="Lato"/>
                <a:cs typeface="Lato"/>
              </a:rPr>
              <a:t>Powdered</a:t>
            </a:r>
            <a:r>
              <a:rPr lang="en-AU" sz="2400" b="0" i="0" u="none" strike="noStrike" dirty="0">
                <a:solidFill>
                  <a:srgbClr val="000000"/>
                </a:solidFill>
                <a:effectLst/>
                <a:latin typeface="Lato"/>
                <a:ea typeface="Lato"/>
                <a:cs typeface="Lato"/>
              </a:rPr>
              <a:t> liposomal </a:t>
            </a:r>
            <a:r>
              <a:rPr lang="en-AU" sz="2400" dirty="0">
                <a:latin typeface="Lato"/>
                <a:ea typeface="Lato"/>
                <a:cs typeface="Lato"/>
              </a:rPr>
              <a:t>Vitamin C</a:t>
            </a:r>
            <a:r>
              <a:rPr lang="en-AU" sz="2400" b="0" i="0" u="none" strike="noStrike" dirty="0">
                <a:solidFill>
                  <a:srgbClr val="000000"/>
                </a:solidFill>
                <a:effectLst/>
                <a:latin typeface="Lato"/>
                <a:ea typeface="Lato"/>
                <a:cs typeface="Lato"/>
              </a:rPr>
              <a:t> showed significantly higher early plasma exposure vs standard ascorbic acid </a:t>
            </a:r>
            <a:endParaRPr lang="en-US" sz="2400">
              <a:latin typeface="Lato"/>
              <a:ea typeface="Lato"/>
              <a:cs typeface="Lato"/>
            </a:endParaRPr>
          </a:p>
          <a:p>
            <a:pPr marL="342900" indent="-342900">
              <a:buChar char="•"/>
            </a:pPr>
            <a:r>
              <a:rPr lang="en-AU" sz="2400" dirty="0">
                <a:latin typeface="Lato"/>
                <a:ea typeface="Lato"/>
                <a:cs typeface="Lato"/>
              </a:rPr>
              <a:t>Faster</a:t>
            </a:r>
            <a:r>
              <a:rPr lang="en-AU" sz="2400" b="0" i="0" u="none" strike="noStrike" dirty="0">
                <a:solidFill>
                  <a:srgbClr val="000000"/>
                </a:solidFill>
                <a:effectLst/>
                <a:latin typeface="Lato"/>
                <a:ea typeface="Lato"/>
                <a:cs typeface="Lato"/>
              </a:rPr>
              <a:t> absorption; higher partial AUCs</a:t>
            </a:r>
            <a:r>
              <a:rPr lang="en-AU" sz="2400" dirty="0">
                <a:latin typeface="Lato"/>
                <a:ea typeface="Lato"/>
                <a:cs typeface="Lato"/>
              </a:rPr>
              <a:t>.</a:t>
            </a:r>
            <a:r>
              <a:rPr lang="en-AU" sz="2400" b="0" i="0" u="none" strike="noStrike" dirty="0">
                <a:solidFill>
                  <a:srgbClr val="000000"/>
                </a:solidFill>
                <a:effectLst/>
                <a:latin typeface="Lato"/>
                <a:ea typeface="Lato"/>
                <a:cs typeface="Lato"/>
              </a:rPr>
              <a:t> </a:t>
            </a:r>
            <a:endParaRPr lang="en-US" sz="2400" dirty="0">
              <a:latin typeface="Lato"/>
              <a:ea typeface="Lato"/>
              <a:cs typeface="Lato"/>
            </a:endParaRPr>
          </a:p>
        </p:txBody>
      </p:sp>
      <p:sp>
        <p:nvSpPr>
          <p:cNvPr id="3" name="Google Shape;63;p14">
            <a:extLst>
              <a:ext uri="{FF2B5EF4-FFF2-40B4-BE49-F238E27FC236}">
                <a16:creationId xmlns:a16="http://schemas.microsoft.com/office/drawing/2014/main" id="{76ACCCC5-2B33-275D-9EEF-646EA654C066}"/>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rPr>
              <a:t>Powdered Liposomal Vitamin C – Rapid Uptake</a:t>
            </a:r>
            <a:endParaRPr lang="en-US" sz="2400">
              <a:latin typeface="Lato"/>
            </a:endParaRPr>
          </a:p>
          <a:p>
            <a:endParaRPr lang="en-AU" sz="2400" dirty="0">
              <a:solidFill>
                <a:srgbClr val="000000"/>
              </a:solidFill>
              <a:latin typeface="Lato"/>
              <a:ea typeface="Lato"/>
              <a:cs typeface="Lato"/>
            </a:endParaRPr>
          </a:p>
        </p:txBody>
      </p:sp>
    </p:spTree>
    <p:extLst>
      <p:ext uri="{BB962C8B-B14F-4D97-AF65-F5344CB8AC3E}">
        <p14:creationId xmlns:p14="http://schemas.microsoft.com/office/powerpoint/2010/main" val="424302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8AAA2792-D01E-CC9F-2FCF-2B1A87B60A78}"/>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5CB64E69-817A-0B42-09D3-BC5664BB0475}"/>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DEEFA62E-A03A-0F23-33DF-B98A51E1B442}"/>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79C1F4A7-5396-D320-283B-53866475C2F7}"/>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AE0A2F6A-FDF5-3D97-1EC7-E7EF7A54FE6D}"/>
              </a:ext>
            </a:extLst>
          </p:cNvPr>
          <p:cNvSpPr txBox="1"/>
          <p:nvPr/>
        </p:nvSpPr>
        <p:spPr>
          <a:xfrm>
            <a:off x="625033" y="913740"/>
            <a:ext cx="8147130" cy="2985433"/>
          </a:xfrm>
          <a:prstGeom prst="rect">
            <a:avLst/>
          </a:prstGeom>
          <a:noFill/>
        </p:spPr>
        <p:txBody>
          <a:bodyPr wrap="square" lIns="91440" tIns="45720" rIns="91440" bIns="45720" anchor="t">
            <a:spAutoFit/>
          </a:bodyPr>
          <a:lstStyle/>
          <a:p>
            <a:endParaRPr lang="en-AU" sz="2000" b="1" dirty="0">
              <a:latin typeface="Lato"/>
            </a:endParaRPr>
          </a:p>
          <a:p>
            <a:r>
              <a:rPr lang="en-AU" b="1" i="0" u="none" strike="noStrike" dirty="0">
                <a:solidFill>
                  <a:srgbClr val="000000"/>
                </a:solidFill>
                <a:effectLst/>
                <a:latin typeface="Lato"/>
              </a:rPr>
              <a:t>Design:</a:t>
            </a:r>
            <a:r>
              <a:rPr lang="en-AU" b="0" i="0" u="none" strike="noStrike" dirty="0">
                <a:solidFill>
                  <a:srgbClr val="000000"/>
                </a:solidFill>
                <a:effectLst/>
                <a:latin typeface="Lato"/>
              </a:rPr>
              <a:t> A </a:t>
            </a:r>
            <a:r>
              <a:rPr lang="en-AU" dirty="0">
                <a:latin typeface="Lato"/>
              </a:rPr>
              <a:t>randomised</a:t>
            </a:r>
            <a:r>
              <a:rPr lang="en-AU" b="0" i="0" u="none" strike="noStrike" dirty="0">
                <a:solidFill>
                  <a:srgbClr val="000000"/>
                </a:solidFill>
                <a:effectLst/>
                <a:latin typeface="Lato"/>
              </a:rPr>
              <a:t>, double-blind, </a:t>
            </a:r>
            <a:r>
              <a:rPr lang="en-AU" dirty="0">
                <a:latin typeface="Lato"/>
              </a:rPr>
              <a:t>controlled trial</a:t>
            </a:r>
            <a:r>
              <a:rPr lang="en-AU" b="0" i="0" u="none" strike="noStrike" dirty="0">
                <a:solidFill>
                  <a:srgbClr val="000000"/>
                </a:solidFill>
                <a:effectLst/>
                <a:latin typeface="Lato"/>
              </a:rPr>
              <a:t> with healthy volunteers (n = 10) receiving a single 1000 mg dose of liposomal vitamin C powder versus non-liposomal ascorbic acid, with pharmacokinetics measured up to 24 hours.</a:t>
            </a:r>
          </a:p>
          <a:p>
            <a:pPr algn="l">
              <a:buFont typeface="Arial" panose="020B0604020202020204" pitchFamily="34" charset="0"/>
              <a:buChar char="•"/>
            </a:pPr>
            <a:endParaRPr lang="en-AU" dirty="0">
              <a:latin typeface="Lato"/>
            </a:endParaRPr>
          </a:p>
          <a:p>
            <a:r>
              <a:rPr lang="en-AU" b="1" dirty="0">
                <a:latin typeface="Lato"/>
              </a:rPr>
              <a:t>Results</a:t>
            </a:r>
            <a:r>
              <a:rPr lang="en-AU" b="1" i="0" u="none" strike="noStrike" dirty="0">
                <a:solidFill>
                  <a:srgbClr val="000000"/>
                </a:solidFill>
                <a:effectLst/>
                <a:latin typeface="Lato"/>
              </a:rPr>
              <a:t>: </a:t>
            </a:r>
            <a:endParaRPr lang="en-AU" b="1" dirty="0">
              <a:latin typeface="Lato"/>
            </a:endParaRPr>
          </a:p>
          <a:p>
            <a:pPr marL="285750" indent="-285750">
              <a:buChar char="•"/>
            </a:pPr>
            <a:r>
              <a:rPr lang="en-AU" b="0" i="0" u="none" strike="noStrike" dirty="0">
                <a:solidFill>
                  <a:srgbClr val="000000"/>
                </a:solidFill>
                <a:effectLst/>
                <a:latin typeface="Lato"/>
              </a:rPr>
              <a:t>Liposomal powder had a significantly higher AUC (445 ± 97 </a:t>
            </a:r>
            <a:r>
              <a:rPr lang="en-AU" b="0" i="0" u="none" strike="noStrike" dirty="0" err="1">
                <a:solidFill>
                  <a:srgbClr val="000000"/>
                </a:solidFill>
                <a:effectLst/>
                <a:latin typeface="Lato"/>
              </a:rPr>
              <a:t>mg·h</a:t>
            </a:r>
            <a:r>
              <a:rPr lang="en-AU" b="0" i="0" u="none" strike="noStrike" dirty="0">
                <a:solidFill>
                  <a:srgbClr val="000000"/>
                </a:solidFill>
                <a:effectLst/>
                <a:latin typeface="Lato"/>
              </a:rPr>
              <a:t>/L) compared to non-liposomal form (342 ± 45 </a:t>
            </a:r>
            <a:r>
              <a:rPr lang="en-AU" b="0" i="0" u="none" strike="noStrike" dirty="0" err="1">
                <a:solidFill>
                  <a:srgbClr val="000000"/>
                </a:solidFill>
                <a:effectLst/>
                <a:latin typeface="Lato"/>
              </a:rPr>
              <a:t>mg·h</a:t>
            </a:r>
            <a:r>
              <a:rPr lang="en-AU" b="0" i="0" u="none" strike="noStrike" dirty="0">
                <a:solidFill>
                  <a:srgbClr val="000000"/>
                </a:solidFill>
                <a:effectLst/>
                <a:latin typeface="Lato"/>
              </a:rPr>
              <a:t>/L), </a:t>
            </a:r>
            <a:r>
              <a:rPr lang="en-AU" b="0" i="1" u="none" strike="noStrike" dirty="0">
                <a:solidFill>
                  <a:srgbClr val="000000"/>
                </a:solidFill>
                <a:effectLst/>
                <a:latin typeface="Lato"/>
              </a:rPr>
              <a:t>p</a:t>
            </a:r>
            <a:r>
              <a:rPr lang="en-AU" b="0" i="0" u="none" strike="noStrike" dirty="0">
                <a:solidFill>
                  <a:srgbClr val="000000"/>
                </a:solidFill>
                <a:effectLst/>
                <a:latin typeface="Lato"/>
              </a:rPr>
              <a:t> = 0.0131.</a:t>
            </a:r>
            <a:endParaRPr lang="en-AU" dirty="0"/>
          </a:p>
          <a:p>
            <a:pPr marL="285750" indent="-285750">
              <a:buChar char="•"/>
            </a:pPr>
            <a:r>
              <a:rPr lang="en-AU" b="1" i="0" u="none" strike="noStrike" dirty="0">
                <a:solidFill>
                  <a:srgbClr val="000000"/>
                </a:solidFill>
                <a:effectLst/>
                <a:latin typeface="Lato"/>
              </a:rPr>
              <a:t>Cₘₐₓ (peak plasma concentration):</a:t>
            </a:r>
            <a:r>
              <a:rPr lang="en-AU" b="0" i="0" u="none" strike="noStrike" dirty="0">
                <a:solidFill>
                  <a:srgbClr val="000000"/>
                </a:solidFill>
                <a:effectLst/>
                <a:latin typeface="Lato"/>
              </a:rPr>
              <a:t> Higher for liposomal powder (28.0 ± 6.5 mg/L) vs non-liposomal (22.5 ± 3.4 mg/L). </a:t>
            </a:r>
            <a:endParaRPr lang="en-AU"/>
          </a:p>
          <a:p>
            <a:pPr marL="285750" indent="-285750" algn="l">
              <a:buChar char="•"/>
            </a:pPr>
            <a:r>
              <a:rPr lang="en-AU" b="1" i="0" u="none" strike="noStrike" dirty="0">
                <a:solidFill>
                  <a:srgbClr val="000000"/>
                </a:solidFill>
                <a:effectLst/>
                <a:latin typeface="Lato"/>
              </a:rPr>
              <a:t>Duration:</a:t>
            </a:r>
            <a:r>
              <a:rPr lang="en-AU" b="0" i="0" u="none" strike="noStrike" dirty="0">
                <a:solidFill>
                  <a:srgbClr val="000000"/>
                </a:solidFill>
                <a:effectLst/>
                <a:latin typeface="Lato"/>
              </a:rPr>
              <a:t> Elevated vitamin C levels (C₁₀ₕ and C₂₄ₕ) were substantially longer with liposomal powder, reflecting prolonged systemic exposure. </a:t>
            </a:r>
            <a:endParaRPr lang="en-AU" b="0" i="0" u="none" strike="noStrike">
              <a:solidFill>
                <a:srgbClr val="000000"/>
              </a:solidFill>
              <a:effectLst/>
            </a:endParaRPr>
          </a:p>
          <a:p>
            <a:pPr marL="742950" lvl="1" indent="-285750">
              <a:buFont typeface="Arial" panose="020B0604020202020204" pitchFamily="34" charset="0"/>
              <a:buChar char="•"/>
            </a:pPr>
            <a:endParaRPr lang="en-AU" dirty="0">
              <a:ea typeface="Lato"/>
            </a:endParaRPr>
          </a:p>
        </p:txBody>
      </p:sp>
      <p:sp>
        <p:nvSpPr>
          <p:cNvPr id="3" name="Google Shape;63;p14">
            <a:extLst>
              <a:ext uri="{FF2B5EF4-FFF2-40B4-BE49-F238E27FC236}">
                <a16:creationId xmlns:a16="http://schemas.microsoft.com/office/drawing/2014/main" id="{78D81708-5693-639D-F261-179A21B4969B}"/>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Bioavailability of Liposomal Vitamin C in Powder Form </a:t>
            </a:r>
            <a:endParaRPr lang="en-AU" sz="2400" b="0" dirty="0">
              <a:solidFill>
                <a:srgbClr val="000000"/>
              </a:solidFill>
              <a:latin typeface="Lato"/>
              <a:ea typeface="Lato"/>
              <a:cs typeface="Lato"/>
            </a:endParaRPr>
          </a:p>
          <a:p>
            <a:endParaRPr lang="en-AU" sz="2400" dirty="0">
              <a:solidFill>
                <a:srgbClr val="000000"/>
              </a:solidFill>
              <a:latin typeface="Lato"/>
              <a:ea typeface="Lato"/>
              <a:cs typeface="Lato"/>
            </a:endParaRPr>
          </a:p>
        </p:txBody>
      </p:sp>
      <p:sp>
        <p:nvSpPr>
          <p:cNvPr id="4" name="TextBox 3">
            <a:extLst>
              <a:ext uri="{FF2B5EF4-FFF2-40B4-BE49-F238E27FC236}">
                <a16:creationId xmlns:a16="http://schemas.microsoft.com/office/drawing/2014/main" id="{B3D45653-7DB4-E469-287A-F3BB866CCC12}"/>
              </a:ext>
            </a:extLst>
          </p:cNvPr>
          <p:cNvSpPr txBox="1"/>
          <p:nvPr/>
        </p:nvSpPr>
        <p:spPr>
          <a:xfrm>
            <a:off x="625033" y="4260207"/>
            <a:ext cx="6548377" cy="52623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ts val="1125"/>
              </a:lnSpc>
            </a:pPr>
            <a:r>
              <a:rPr lang="en-AU" sz="1200" b="1" dirty="0">
                <a:solidFill>
                  <a:schemeClr val="tx2">
                    <a:lumMod val="10000"/>
                  </a:schemeClr>
                </a:solidFill>
                <a:latin typeface="Lato"/>
                <a:cs typeface="Segoe UI"/>
              </a:rPr>
              <a:t>Reference: </a:t>
            </a:r>
            <a:r>
              <a:rPr lang="en-US" sz="1200" b="1" dirty="0">
                <a:solidFill>
                  <a:schemeClr val="tx2">
                    <a:lumMod val="10000"/>
                  </a:schemeClr>
                </a:solidFill>
                <a:latin typeface="Lato"/>
                <a:cs typeface="Segoe UI"/>
              </a:rPr>
              <a:t>​</a:t>
            </a:r>
          </a:p>
          <a:p>
            <a:pPr>
              <a:lnSpc>
                <a:spcPts val="1125"/>
              </a:lnSpc>
            </a:pPr>
            <a:r>
              <a:rPr lang="en-AU" sz="1200" dirty="0">
                <a:solidFill>
                  <a:schemeClr val="tx2">
                    <a:lumMod val="10000"/>
                  </a:schemeClr>
                </a:solidFill>
                <a:latin typeface="Lato"/>
                <a:cs typeface="Segoe UI"/>
              </a:rPr>
              <a:t>Kramer B, Rietveld AG, Janssen R, Wortel VA. Bioavailability of liposomal vitamin C in powder form: A randomized, double-blind, cross-over trial. Appl Sci. 2024;14(17):7718</a:t>
            </a:r>
          </a:p>
        </p:txBody>
      </p:sp>
    </p:spTree>
    <p:extLst>
      <p:ext uri="{BB962C8B-B14F-4D97-AF65-F5344CB8AC3E}">
        <p14:creationId xmlns:p14="http://schemas.microsoft.com/office/powerpoint/2010/main" val="3139636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AF3948A3-587D-CF7D-C10C-E0856077538E}"/>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E4D6B131-6D2A-6943-9DEC-1493F58A25E3}"/>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33EA03A5-B864-6B12-8BB2-863C891ED800}"/>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658B0C45-7635-3C50-EC3F-5D0BBF0CF909}"/>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E7AA1C1E-54D2-3B2E-56D3-563EC39A9AF3}"/>
              </a:ext>
            </a:extLst>
          </p:cNvPr>
          <p:cNvSpPr txBox="1"/>
          <p:nvPr/>
        </p:nvSpPr>
        <p:spPr>
          <a:xfrm>
            <a:off x="914400" y="921161"/>
            <a:ext cx="7792656" cy="3046988"/>
          </a:xfrm>
          <a:prstGeom prst="rect">
            <a:avLst/>
          </a:prstGeom>
          <a:noFill/>
        </p:spPr>
        <p:txBody>
          <a:bodyPr wrap="square" lIns="91440" tIns="45720" rIns="91440" bIns="45720" anchor="t">
            <a:spAutoFit/>
          </a:bodyPr>
          <a:lstStyle/>
          <a:p>
            <a:r>
              <a:rPr lang="en-AU" sz="1600" b="1" dirty="0">
                <a:latin typeface="Lato"/>
                <a:ea typeface="Lato"/>
                <a:cs typeface="Lato"/>
              </a:rPr>
              <a:t>Design:</a:t>
            </a:r>
            <a:r>
              <a:rPr lang="en-AU" sz="1600" dirty="0">
                <a:latin typeface="Lato"/>
                <a:ea typeface="Lato"/>
                <a:cs typeface="Lato"/>
              </a:rPr>
              <a:t> A</a:t>
            </a:r>
            <a:r>
              <a:rPr lang="en-AU" sz="1600" dirty="0">
                <a:ea typeface="Lato"/>
              </a:rPr>
              <a:t> 6-month, double-blind RCT (n=54) + 1-month liposomal pilot. Designed to assess the efficacy of oral glutathione (GSH) supplementation. Participants were administered either 250 mg or 1,000 mg of oral GSH daily, or a placebo.</a:t>
            </a:r>
            <a:endParaRPr lang="en-AU" sz="1600" b="1">
              <a:ea typeface="Lato"/>
              <a:cs typeface="Lato"/>
            </a:endParaRPr>
          </a:p>
          <a:p>
            <a:endParaRPr lang="en-AU" sz="1600" b="1" dirty="0">
              <a:latin typeface="Lato"/>
              <a:ea typeface="Lato"/>
              <a:cs typeface="Lato"/>
            </a:endParaRPr>
          </a:p>
          <a:p>
            <a:r>
              <a:rPr lang="en-AU" sz="1600" b="1" dirty="0">
                <a:latin typeface="Lato"/>
                <a:ea typeface="Lato"/>
                <a:cs typeface="Lato"/>
              </a:rPr>
              <a:t>Results</a:t>
            </a:r>
            <a:r>
              <a:rPr lang="en-AU" sz="1600" dirty="0">
                <a:latin typeface="Lato"/>
                <a:ea typeface="Lato"/>
                <a:cs typeface="Lato"/>
              </a:rPr>
              <a:t>:</a:t>
            </a:r>
            <a:endParaRPr lang="en-AU" sz="1600"/>
          </a:p>
          <a:p>
            <a:pPr marL="342900" indent="-342900">
              <a:buChar char="•"/>
            </a:pPr>
            <a:r>
              <a:rPr lang="en-AU" sz="1600" dirty="0">
                <a:latin typeface="Lato"/>
                <a:ea typeface="Lato"/>
                <a:cs typeface="Lato"/>
              </a:rPr>
              <a:t> </a:t>
            </a:r>
            <a:r>
              <a:rPr lang="en-AU" sz="1600" b="0" i="0" u="none" strike="noStrike" dirty="0">
                <a:solidFill>
                  <a:srgbClr val="000000"/>
                </a:solidFill>
                <a:effectLst/>
                <a:latin typeface="Lato"/>
                <a:ea typeface="Lato"/>
                <a:cs typeface="Lato"/>
              </a:rPr>
              <a:t>1-month liposomal GSH pilot: ↑ GSH across blood compartments; immune markers improved.</a:t>
            </a:r>
            <a:endParaRPr lang="en-AU" sz="1600" dirty="0">
              <a:latin typeface="Lato"/>
              <a:ea typeface="Lato"/>
              <a:cs typeface="Lato"/>
            </a:endParaRPr>
          </a:p>
          <a:p>
            <a:pPr marL="342900" indent="-342900">
              <a:buChar char="•"/>
            </a:pPr>
            <a:r>
              <a:rPr lang="en-AU" sz="1600" b="0" i="0" u="none" strike="noStrike" dirty="0">
                <a:solidFill>
                  <a:srgbClr val="000000"/>
                </a:solidFill>
                <a:effectLst/>
                <a:latin typeface="Lato"/>
                <a:ea typeface="Lato"/>
                <a:cs typeface="Lato"/>
              </a:rPr>
              <a:t>6-month RCT (oral GSH—not always liposomal but shows oral feasibility): dose-dependent ↑ 30–35% in RBC/plasma/lymphocytes; ↑ buccal cell GSH, NK-cell activity.</a:t>
            </a:r>
            <a:endParaRPr lang="en-AU" sz="1600" dirty="0">
              <a:latin typeface="Lato"/>
              <a:ea typeface="Lato"/>
              <a:cs typeface="Lato"/>
            </a:endParaRPr>
          </a:p>
          <a:p>
            <a:endParaRPr lang="en-AU" sz="1600" b="1" dirty="0">
              <a:latin typeface="Lato"/>
              <a:ea typeface="Lato"/>
              <a:cs typeface="Lato"/>
            </a:endParaRPr>
          </a:p>
          <a:p>
            <a:r>
              <a:rPr lang="en-AU" sz="1600" b="1" dirty="0">
                <a:latin typeface="Lato"/>
                <a:ea typeface="Lato"/>
                <a:cs typeface="Lato"/>
              </a:rPr>
              <a:t>Conclusion</a:t>
            </a:r>
            <a:r>
              <a:rPr lang="en-AU" sz="1600" b="1" i="0" u="none" strike="noStrike" dirty="0">
                <a:solidFill>
                  <a:srgbClr val="000000"/>
                </a:solidFill>
                <a:effectLst/>
                <a:latin typeface="Lato"/>
                <a:ea typeface="Lato"/>
                <a:cs typeface="Lato"/>
              </a:rPr>
              <a:t>:</a:t>
            </a:r>
            <a:r>
              <a:rPr lang="en-AU" sz="1600" b="0" i="0" u="none" strike="noStrike" dirty="0">
                <a:solidFill>
                  <a:srgbClr val="000000"/>
                </a:solidFill>
                <a:effectLst/>
                <a:latin typeface="Lato"/>
                <a:ea typeface="Lato"/>
                <a:cs typeface="Lato"/>
              </a:rPr>
              <a:t> oral GSH works; liposomal appears to accelerate/boost effects.</a:t>
            </a:r>
            <a:endParaRPr lang="en-AU" sz="1600">
              <a:latin typeface="Lato"/>
              <a:ea typeface="Lato"/>
              <a:cs typeface="Lato"/>
            </a:endParaRPr>
          </a:p>
        </p:txBody>
      </p:sp>
      <p:sp>
        <p:nvSpPr>
          <p:cNvPr id="3" name="Google Shape;63;p14">
            <a:extLst>
              <a:ext uri="{FF2B5EF4-FFF2-40B4-BE49-F238E27FC236}">
                <a16:creationId xmlns:a16="http://schemas.microsoft.com/office/drawing/2014/main" id="{2F46B95A-EDA9-E982-DAB7-0EE91346C593}"/>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rPr>
              <a:t>Oral Glutathione – Liposomal Delivery Enhances Body Stores</a:t>
            </a:r>
            <a:endParaRPr lang="en-US" sz="2400">
              <a:latin typeface="Lato"/>
            </a:endParaRPr>
          </a:p>
        </p:txBody>
      </p:sp>
      <p:sp>
        <p:nvSpPr>
          <p:cNvPr id="4" name="TextBox 3">
            <a:extLst>
              <a:ext uri="{FF2B5EF4-FFF2-40B4-BE49-F238E27FC236}">
                <a16:creationId xmlns:a16="http://schemas.microsoft.com/office/drawing/2014/main" id="{D7EE300F-9969-A7B7-2738-5124EAF21E25}"/>
              </a:ext>
            </a:extLst>
          </p:cNvPr>
          <p:cNvSpPr txBox="1"/>
          <p:nvPr/>
        </p:nvSpPr>
        <p:spPr>
          <a:xfrm>
            <a:off x="914400" y="3963606"/>
            <a:ext cx="6707529"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sz="1200" b="1" dirty="0">
                <a:latin typeface="Lato"/>
              </a:rPr>
              <a:t>Reference:</a:t>
            </a:r>
            <a:r>
              <a:rPr lang="en-GB" sz="1200" dirty="0">
                <a:latin typeface="Lato"/>
              </a:rPr>
              <a:t>​</a:t>
            </a:r>
            <a:br>
              <a:rPr lang="en-GB" sz="1200" dirty="0">
                <a:latin typeface="Lato"/>
              </a:rPr>
            </a:br>
            <a:r>
              <a:rPr lang="en-AU" sz="1200" dirty="0">
                <a:latin typeface="Lato"/>
              </a:rPr>
              <a:t>Richie, J. P., </a:t>
            </a:r>
            <a:r>
              <a:rPr lang="en-AU" sz="1200" err="1">
                <a:latin typeface="Lato"/>
              </a:rPr>
              <a:t>Nichenametla</a:t>
            </a:r>
            <a:r>
              <a:rPr lang="en-AU" sz="1200" dirty="0">
                <a:latin typeface="Lato"/>
              </a:rPr>
              <a:t>, S., Neidig, W., </a:t>
            </a:r>
            <a:r>
              <a:rPr lang="en-AU" sz="1200" err="1">
                <a:latin typeface="Lato"/>
              </a:rPr>
              <a:t>Calcagnotto</a:t>
            </a:r>
            <a:r>
              <a:rPr lang="en-AU" sz="1200" dirty="0">
                <a:latin typeface="Lato"/>
              </a:rPr>
              <a:t>, A., Haley, J. S., Schell, T. D., &amp; Muscat, J. E. (2015). Randomized controlled trial of oral glutathione supplementation on body stores of glutathione. </a:t>
            </a:r>
            <a:r>
              <a:rPr lang="en-AU" sz="1200" i="1" dirty="0">
                <a:latin typeface="Lato"/>
              </a:rPr>
              <a:t>European Journal of Nutrition, 54</a:t>
            </a:r>
            <a:r>
              <a:rPr lang="en-AU" sz="1200" dirty="0">
                <a:latin typeface="Lato"/>
              </a:rPr>
              <a:t>(2), 251–263.</a:t>
            </a:r>
            <a:endParaRPr lang="en-GB" sz="1200" dirty="0">
              <a:latin typeface="Lato"/>
            </a:endParaRPr>
          </a:p>
        </p:txBody>
      </p:sp>
    </p:spTree>
    <p:extLst>
      <p:ext uri="{BB962C8B-B14F-4D97-AF65-F5344CB8AC3E}">
        <p14:creationId xmlns:p14="http://schemas.microsoft.com/office/powerpoint/2010/main" val="2710762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15C0EA5B-F1C8-6D70-1D77-102D1541561B}"/>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A25B32CF-A565-0DE8-3293-5FF1A385DAE3}"/>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CEC44C2B-F0C0-E71C-0744-E4B340DF76AB}"/>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E41FCE89-9FAB-8335-D65C-63248894E2FA}"/>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8778B154-A10C-DB27-5CC1-DA15EB61ADF4}"/>
              </a:ext>
            </a:extLst>
          </p:cNvPr>
          <p:cNvSpPr txBox="1"/>
          <p:nvPr/>
        </p:nvSpPr>
        <p:spPr>
          <a:xfrm>
            <a:off x="914400" y="919361"/>
            <a:ext cx="7315200" cy="3108543"/>
          </a:xfrm>
          <a:prstGeom prst="rect">
            <a:avLst/>
          </a:prstGeom>
          <a:noFill/>
        </p:spPr>
        <p:txBody>
          <a:bodyPr wrap="square" lIns="91440" tIns="45720" rIns="91440" bIns="45720" anchor="t">
            <a:spAutoFit/>
          </a:bodyPr>
          <a:lstStyle/>
          <a:p>
            <a:r>
              <a:rPr lang="en-AU" b="1" i="0" u="none" strike="noStrike" dirty="0">
                <a:solidFill>
                  <a:srgbClr val="000000"/>
                </a:solidFill>
                <a:effectLst/>
              </a:rPr>
              <a:t>Design:</a:t>
            </a:r>
            <a:r>
              <a:rPr lang="en-AU" b="0" i="0" u="none" strike="noStrike" dirty="0">
                <a:solidFill>
                  <a:srgbClr val="000000"/>
                </a:solidFill>
                <a:effectLst/>
              </a:rPr>
              <a:t> Single-dose, double-blind, randomized human</a:t>
            </a:r>
            <a:r>
              <a:rPr lang="en-AU" dirty="0"/>
              <a:t> PK</a:t>
            </a:r>
            <a:r>
              <a:rPr lang="en-AU" b="0" i="0" u="none" strike="noStrike" dirty="0">
                <a:solidFill>
                  <a:srgbClr val="000000"/>
                </a:solidFill>
                <a:effectLst/>
              </a:rPr>
              <a:t> trial comparing:</a:t>
            </a:r>
            <a:endParaRPr lang="en-AU" b="0" i="0" u="none" strike="noStrike">
              <a:solidFill>
                <a:srgbClr val="000000"/>
              </a:solidFill>
              <a:effectLst/>
              <a:latin typeface="Lato"/>
              <a:ea typeface="Lato"/>
              <a:cs typeface="Lato"/>
            </a:endParaRPr>
          </a:p>
          <a:p>
            <a:pPr marL="742950" lvl="1" indent="-285750" algn="l">
              <a:buFont typeface="Arial" panose="020B0604020202020204" pitchFamily="34" charset="0"/>
              <a:buChar char="•"/>
            </a:pPr>
            <a:r>
              <a:rPr lang="en-AU" b="0" i="0" u="none" strike="noStrike" dirty="0">
                <a:solidFill>
                  <a:srgbClr val="000000"/>
                </a:solidFill>
                <a:effectLst/>
              </a:rPr>
              <a:t>150 mg standard resveratrol</a:t>
            </a:r>
          </a:p>
          <a:p>
            <a:pPr marL="742950" lvl="1" indent="-285750" algn="l">
              <a:buFont typeface="Arial" panose="020B0604020202020204" pitchFamily="34" charset="0"/>
              <a:buChar char="•"/>
            </a:pPr>
            <a:r>
              <a:rPr lang="en-AU" b="0" i="0" u="none" strike="noStrike" dirty="0">
                <a:solidFill>
                  <a:srgbClr val="000000"/>
                </a:solidFill>
                <a:effectLst/>
              </a:rPr>
              <a:t>75 mg Liposomal resveratrol</a:t>
            </a:r>
          </a:p>
          <a:p>
            <a:pPr marL="742950" lvl="1" indent="-285750" algn="l">
              <a:buFont typeface="Arial" panose="020B0604020202020204" pitchFamily="34" charset="0"/>
              <a:buChar char="•"/>
            </a:pPr>
            <a:r>
              <a:rPr lang="en-AU" b="0" i="0" u="none" strike="noStrike" dirty="0">
                <a:solidFill>
                  <a:srgbClr val="000000"/>
                </a:solidFill>
                <a:effectLst/>
              </a:rPr>
              <a:t>150 mg Liposomal resveratrol</a:t>
            </a:r>
          </a:p>
          <a:p>
            <a:endParaRPr lang="en-AU" dirty="0"/>
          </a:p>
          <a:p>
            <a:r>
              <a:rPr lang="en-AU" b="1" dirty="0"/>
              <a:t>Results:</a:t>
            </a:r>
          </a:p>
          <a:p>
            <a:pPr marL="285750" indent="-285750">
              <a:buChar char="•"/>
            </a:pPr>
            <a:r>
              <a:rPr lang="en-AU" dirty="0"/>
              <a:t>The</a:t>
            </a:r>
            <a:r>
              <a:rPr lang="en-AU" b="0" i="0" u="none" strike="noStrike" dirty="0">
                <a:solidFill>
                  <a:srgbClr val="000000"/>
                </a:solidFill>
                <a:effectLst/>
              </a:rPr>
              <a:t> 150 mg dose of Liposomal resveratrol achieved </a:t>
            </a:r>
            <a:r>
              <a:rPr lang="en-AU" b="1" i="0" u="none" strike="noStrike" dirty="0">
                <a:solidFill>
                  <a:srgbClr val="000000"/>
                </a:solidFill>
                <a:effectLst/>
              </a:rPr>
              <a:t>2× higher AUC</a:t>
            </a:r>
            <a:r>
              <a:rPr lang="en-AU" b="0" i="0" u="none" strike="noStrike" dirty="0">
                <a:solidFill>
                  <a:srgbClr val="000000"/>
                </a:solidFill>
                <a:effectLst/>
              </a:rPr>
              <a:t> </a:t>
            </a:r>
            <a:r>
              <a:rPr lang="en-AU" dirty="0"/>
              <a:t> and </a:t>
            </a:r>
            <a:r>
              <a:rPr lang="en-AU" b="1" dirty="0"/>
              <a:t>3</a:t>
            </a:r>
            <a:r>
              <a:rPr lang="en-AU" b="1" i="0" u="none" strike="noStrike" dirty="0">
                <a:solidFill>
                  <a:srgbClr val="000000"/>
                </a:solidFill>
                <a:effectLst/>
              </a:rPr>
              <a:t>× higher Cₘₐₓ</a:t>
            </a:r>
            <a:r>
              <a:rPr lang="en-AU" b="0" i="0" u="none" strike="noStrike" dirty="0">
                <a:solidFill>
                  <a:srgbClr val="000000"/>
                </a:solidFill>
                <a:effectLst/>
              </a:rPr>
              <a:t> </a:t>
            </a:r>
            <a:r>
              <a:rPr lang="en-AU" dirty="0"/>
              <a:t>vs standard resveratrol</a:t>
            </a:r>
          </a:p>
          <a:p>
            <a:pPr marL="285750" indent="-285750">
              <a:buChar char="•"/>
            </a:pPr>
            <a:r>
              <a:rPr lang="en-AU" dirty="0"/>
              <a:t>Liposomal dispersion maintained high plasma exposure with half the dose.</a:t>
            </a:r>
          </a:p>
          <a:p>
            <a:pPr>
              <a:buFont typeface="Arial" panose="020B0604020202020204" pitchFamily="34" charset="0"/>
              <a:buChar char="•"/>
            </a:pPr>
            <a:endParaRPr lang="en-AU" dirty="0">
              <a:ea typeface="Lato" panose="020F0502020204030203" pitchFamily="34" charset="0"/>
            </a:endParaRPr>
          </a:p>
          <a:p>
            <a:r>
              <a:rPr lang="en-AU" b="1" dirty="0">
                <a:ea typeface="Lato"/>
              </a:rPr>
              <a:t>Practical Takeaways:</a:t>
            </a:r>
            <a:r>
              <a:rPr lang="en-AU" dirty="0">
                <a:ea typeface="Lato"/>
              </a:rPr>
              <a:t> </a:t>
            </a:r>
            <a:endParaRPr lang="en-AU" dirty="0">
              <a:ea typeface="Lato" panose="020F0502020204030203" pitchFamily="34" charset="0"/>
            </a:endParaRPr>
          </a:p>
          <a:p>
            <a:pPr marL="285750" indent="-285750">
              <a:buChar char="•"/>
            </a:pPr>
            <a:r>
              <a:rPr lang="en-AU" dirty="0">
                <a:ea typeface="Lato"/>
              </a:rPr>
              <a:t>A</a:t>
            </a:r>
            <a:r>
              <a:rPr lang="en-AU" dirty="0">
                <a:latin typeface="Lato"/>
                <a:ea typeface="Lato"/>
                <a:cs typeface="Lato"/>
              </a:rPr>
              <a:t>dvanced lipid dispersion (e.g., </a:t>
            </a:r>
            <a:r>
              <a:rPr lang="en-AU" err="1">
                <a:latin typeface="Lato"/>
                <a:ea typeface="Lato"/>
                <a:cs typeface="Lato"/>
              </a:rPr>
              <a:t>LipoCap</a:t>
            </a:r>
            <a:r>
              <a:rPr lang="en-AU" dirty="0">
                <a:latin typeface="Lato"/>
                <a:ea typeface="Lato"/>
                <a:cs typeface="Lato"/>
              </a:rPr>
              <a:t>®) show higher plasma levels vs standard resveratrol; </a:t>
            </a:r>
            <a:endParaRPr lang="en-AU" dirty="0">
              <a:ea typeface="Lato" panose="020F0502020204030203" pitchFamily="34" charset="0"/>
            </a:endParaRPr>
          </a:p>
          <a:p>
            <a:pPr marL="285750" indent="-285750">
              <a:buChar char="•"/>
            </a:pPr>
            <a:r>
              <a:rPr lang="en-AU" dirty="0">
                <a:latin typeface="Lato"/>
                <a:ea typeface="Lato"/>
                <a:cs typeface="Lato"/>
              </a:rPr>
              <a:t>Liposomes are most viable route over nano-lipid systems.</a:t>
            </a:r>
            <a:endParaRPr lang="en-AU">
              <a:ea typeface="Lato" panose="020F0502020204030203" pitchFamily="34" charset="0"/>
            </a:endParaRPr>
          </a:p>
        </p:txBody>
      </p:sp>
      <p:sp>
        <p:nvSpPr>
          <p:cNvPr id="3" name="Google Shape;63;p14">
            <a:extLst>
              <a:ext uri="{FF2B5EF4-FFF2-40B4-BE49-F238E27FC236}">
                <a16:creationId xmlns:a16="http://schemas.microsoft.com/office/drawing/2014/main" id="{760E529E-C8C8-5F02-7ED8-03844438B899}"/>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200" dirty="0">
                <a:solidFill>
                  <a:srgbClr val="000000"/>
                </a:solidFill>
                <a:latin typeface="Lato"/>
                <a:ea typeface="Lato"/>
                <a:cs typeface="Lato"/>
              </a:rPr>
              <a:t>Resveratrol in lipid delivery systems</a:t>
            </a:r>
            <a:r>
              <a:rPr lang="en-AU" sz="2200" dirty="0">
                <a:solidFill>
                  <a:srgbClr val="000000"/>
                </a:solidFill>
                <a:latin typeface="Lato"/>
                <a:ea typeface="Lato"/>
              </a:rPr>
              <a:t> – Enhanced Bioavailability</a:t>
            </a:r>
            <a:endParaRPr lang="en-US" sz="2200">
              <a:latin typeface="Lato"/>
            </a:endParaRPr>
          </a:p>
        </p:txBody>
      </p:sp>
      <p:sp>
        <p:nvSpPr>
          <p:cNvPr id="4" name="TextBox 3">
            <a:extLst>
              <a:ext uri="{FF2B5EF4-FFF2-40B4-BE49-F238E27FC236}">
                <a16:creationId xmlns:a16="http://schemas.microsoft.com/office/drawing/2014/main" id="{258A610F-F035-5188-3B3C-651DDB0FF0EC}"/>
              </a:ext>
            </a:extLst>
          </p:cNvPr>
          <p:cNvSpPr txBox="1"/>
          <p:nvPr/>
        </p:nvSpPr>
        <p:spPr>
          <a:xfrm>
            <a:off x="914400" y="4207806"/>
            <a:ext cx="664760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sz="1200" b="1" dirty="0">
                <a:latin typeface="Lato"/>
              </a:rPr>
              <a:t>Reference:</a:t>
            </a:r>
            <a:r>
              <a:rPr lang="en-GB" sz="1200" dirty="0">
                <a:latin typeface="Lato"/>
              </a:rPr>
              <a:t>​</a:t>
            </a:r>
            <a:br>
              <a:rPr lang="en-GB" sz="1200" dirty="0">
                <a:latin typeface="Lato"/>
              </a:rPr>
            </a:br>
            <a:r>
              <a:rPr lang="en-AU" sz="1200" dirty="0">
                <a:latin typeface="Lato"/>
              </a:rPr>
              <a:t>Briskey, D., &amp; Rao, A. (2020). </a:t>
            </a:r>
            <a:r>
              <a:rPr lang="en-AU" sz="1200" i="1" dirty="0">
                <a:latin typeface="Lato"/>
              </a:rPr>
              <a:t>Trans-resveratrol oral bioavailability in humans using Liposomal dispersion technology</a:t>
            </a:r>
            <a:r>
              <a:rPr lang="en-AU" sz="1200" dirty="0">
                <a:latin typeface="Lato"/>
              </a:rPr>
              <a:t>. </a:t>
            </a:r>
            <a:r>
              <a:rPr lang="en-AU" sz="1200" b="1" dirty="0">
                <a:latin typeface="Lato"/>
              </a:rPr>
              <a:t>Pharmaceutics, 12</a:t>
            </a:r>
            <a:r>
              <a:rPr lang="en-AU" sz="1200" dirty="0">
                <a:latin typeface="Lato"/>
              </a:rPr>
              <a:t>(12), 1190.</a:t>
            </a:r>
            <a:r>
              <a:rPr lang="en-GB" sz="1200" dirty="0">
                <a:latin typeface="Lato"/>
              </a:rPr>
              <a:t>​</a:t>
            </a:r>
          </a:p>
        </p:txBody>
      </p:sp>
    </p:spTree>
    <p:extLst>
      <p:ext uri="{BB962C8B-B14F-4D97-AF65-F5344CB8AC3E}">
        <p14:creationId xmlns:p14="http://schemas.microsoft.com/office/powerpoint/2010/main" val="2915944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4"/>
          <p:cNvSpPr txBox="1">
            <a:spLocks noGrp="1"/>
          </p:cNvSpPr>
          <p:nvPr>
            <p:ph type="title"/>
          </p:nvPr>
        </p:nvSpPr>
        <p:spPr>
          <a:xfrm>
            <a:off x="431356" y="386001"/>
            <a:ext cx="8537700" cy="1080000"/>
          </a:xfrm>
          <a:prstGeom prst="rect">
            <a:avLst/>
          </a:prstGeom>
        </p:spPr>
        <p:txBody>
          <a:bodyPr spcFirstLastPara="1" wrap="square" lIns="91425" tIns="91425" rIns="91425" bIns="91425" anchor="t" anchorCtr="0">
            <a:noAutofit/>
          </a:bodyPr>
          <a:lstStyle/>
          <a:p>
            <a:pPr>
              <a:lnSpc>
                <a:spcPct val="115000"/>
              </a:lnSpc>
              <a:spcBef>
                <a:spcPts val="1500"/>
              </a:spcBef>
            </a:pPr>
            <a:r>
              <a:rPr lang="en-AU" sz="2400" dirty="0">
                <a:latin typeface="Lato"/>
                <a:ea typeface="Lato"/>
                <a:cs typeface="Lato"/>
              </a:rPr>
              <a:t>Agenda</a:t>
            </a:r>
          </a:p>
        </p:txBody>
      </p:sp>
      <p:pic>
        <p:nvPicPr>
          <p:cNvPr id="64" name="Google Shape;64;p14"/>
          <p:cNvPicPr preferRelativeResize="0"/>
          <p:nvPr/>
        </p:nvPicPr>
        <p:blipFill>
          <a:blip r:embed="rId3">
            <a:alphaModFix/>
          </a:blip>
          <a:stretch>
            <a:fillRect/>
          </a:stretch>
        </p:blipFill>
        <p:spPr>
          <a:xfrm>
            <a:off x="7441527" y="4174727"/>
            <a:ext cx="1527529" cy="544324"/>
          </a:xfrm>
          <a:prstGeom prst="rect">
            <a:avLst/>
          </a:prstGeom>
          <a:noFill/>
          <a:ln>
            <a:noFill/>
          </a:ln>
        </p:spPr>
      </p:pic>
      <p:sp>
        <p:nvSpPr>
          <p:cNvPr id="66" name="Google Shape;66;p14"/>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9CA0CFDF-1C0C-A0FC-4F98-B5E6646E5427}"/>
              </a:ext>
            </a:extLst>
          </p:cNvPr>
          <p:cNvSpPr txBox="1"/>
          <p:nvPr/>
        </p:nvSpPr>
        <p:spPr>
          <a:xfrm>
            <a:off x="463520" y="990715"/>
            <a:ext cx="8507385"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Char char="•"/>
            </a:pPr>
            <a:r>
              <a:rPr lang="en-GB" sz="1800" b="1" dirty="0">
                <a:latin typeface="Lato"/>
              </a:rPr>
              <a:t>Part I – Liposomal Innovation </a:t>
            </a:r>
            <a:r>
              <a:rPr lang="en-GB" sz="1800" b="1" dirty="0">
                <a:latin typeface="Lato"/>
                <a:ea typeface="Lato"/>
              </a:rPr>
              <a:t>&amp; Super-Dried Powders</a:t>
            </a:r>
            <a:endParaRPr lang="en-US" sz="1800">
              <a:latin typeface="Lato"/>
            </a:endParaRPr>
          </a:p>
          <a:p>
            <a:pPr marL="800100" lvl="1" indent="-342900">
              <a:buFont typeface="Courier New"/>
              <a:buChar char="o"/>
            </a:pPr>
            <a:r>
              <a:rPr lang="en-GB" sz="1800" dirty="0">
                <a:latin typeface="Lato"/>
              </a:rPr>
              <a:t>Why Delivery Technology Matters</a:t>
            </a:r>
          </a:p>
          <a:p>
            <a:pPr marL="800100" lvl="1" indent="-342900">
              <a:buFont typeface="Courier New"/>
              <a:buChar char="o"/>
            </a:pPr>
            <a:r>
              <a:rPr lang="en-GB" sz="1800" dirty="0">
                <a:latin typeface="Lato"/>
              </a:rPr>
              <a:t>Liposome Basics → Powders → Stability </a:t>
            </a:r>
          </a:p>
          <a:p>
            <a:pPr marL="800100" lvl="1" indent="-342900">
              <a:buFont typeface="Courier New"/>
              <a:buChar char="o"/>
            </a:pPr>
            <a:r>
              <a:rPr lang="en-GB" sz="1800" dirty="0">
                <a:latin typeface="Lato"/>
              </a:rPr>
              <a:t>Clinical Evidence (Vitamin B12, Vitamin C, CoQ10, Iron, PEA, Glutathione, Resveratrol)</a:t>
            </a:r>
          </a:p>
          <a:p>
            <a:pPr marL="800100" lvl="1" indent="-342900">
              <a:buFont typeface="Courier New"/>
              <a:buChar char="o"/>
            </a:pPr>
            <a:r>
              <a:rPr lang="en-GB" sz="1800" dirty="0">
                <a:latin typeface="Lato"/>
              </a:rPr>
              <a:t>Manufacturing Essentials: Spray &amp; Lyophilization Drying, Stability Considerations</a:t>
            </a:r>
            <a:br>
              <a:rPr lang="en-GB" sz="1800" dirty="0">
                <a:latin typeface="Lato"/>
              </a:rPr>
            </a:br>
            <a:endParaRPr lang="en-GB" sz="1800" dirty="0">
              <a:latin typeface="Lato"/>
            </a:endParaRPr>
          </a:p>
          <a:p>
            <a:pPr marL="342900" indent="-342900">
              <a:buChar char="•"/>
            </a:pPr>
            <a:r>
              <a:rPr lang="en-GB" sz="1800" b="1" dirty="0">
                <a:latin typeface="Lato"/>
              </a:rPr>
              <a:t>Part II – Clean Manufacturing</a:t>
            </a:r>
            <a:endParaRPr lang="en-GB" sz="1800" dirty="0">
              <a:latin typeface="Lato"/>
            </a:endParaRPr>
          </a:p>
          <a:p>
            <a:pPr marL="800100" lvl="1" indent="-342900">
              <a:buFont typeface="Courier New"/>
              <a:buChar char="o"/>
            </a:pPr>
            <a:r>
              <a:rPr lang="en-GB" sz="1800" dirty="0">
                <a:latin typeface="Lato"/>
              </a:rPr>
              <a:t>Excipient-Free Manufacturing: Why It Matters</a:t>
            </a:r>
          </a:p>
          <a:p>
            <a:pPr marL="800100" lvl="1" indent="-342900">
              <a:buFont typeface="Courier New"/>
              <a:buChar char="o"/>
            </a:pPr>
            <a:r>
              <a:rPr lang="en-GB" sz="1800" dirty="0">
                <a:latin typeface="Lato"/>
              </a:rPr>
              <a:t>Case Studies &amp; Challenges</a:t>
            </a:r>
          </a:p>
          <a:p>
            <a:pPr marL="800100" lvl="1" indent="-342900">
              <a:buFont typeface="Courier New"/>
              <a:buChar char="o"/>
            </a:pPr>
            <a:r>
              <a:rPr lang="en-GB" sz="1800" dirty="0">
                <a:latin typeface="Lato"/>
              </a:rPr>
              <a:t>Key Takeaways</a:t>
            </a:r>
          </a:p>
          <a:p>
            <a:pPr marL="800100" lvl="1" indent="-342900">
              <a:buFont typeface="Courier New"/>
              <a:buChar char="o"/>
            </a:pPr>
            <a:r>
              <a:rPr lang="en-AU" sz="1800" dirty="0">
                <a:solidFill>
                  <a:srgbClr val="212121"/>
                </a:solidFill>
                <a:latin typeface="Lato"/>
              </a:rPr>
              <a:t>Q&amp;A</a:t>
            </a:r>
            <a:endParaRPr lang="en-GB" sz="1800" dirty="0">
              <a:latin typeface="La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1000"/>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A6EF8D59-ADC7-E0A3-E0C4-DCF06BD6C283}"/>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22DECCA7-66C5-0D34-639D-40DDA2917131}"/>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C8195867-9CA4-B65A-3DFE-0671407F597C}"/>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FB7B82D0-44A7-1683-6CA1-A87FF62895E4}"/>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B0337048-CA1B-0BF2-424A-82823DF2262A}"/>
              </a:ext>
            </a:extLst>
          </p:cNvPr>
          <p:cNvSpPr txBox="1"/>
          <p:nvPr/>
        </p:nvSpPr>
        <p:spPr>
          <a:xfrm>
            <a:off x="914400" y="1000550"/>
            <a:ext cx="7315200" cy="3046988"/>
          </a:xfrm>
          <a:prstGeom prst="rect">
            <a:avLst/>
          </a:prstGeom>
          <a:noFill/>
        </p:spPr>
        <p:txBody>
          <a:bodyPr wrap="square" lIns="91440" tIns="45720" rIns="91440" bIns="45720" anchor="t">
            <a:spAutoFit/>
          </a:bodyPr>
          <a:lstStyle/>
          <a:p>
            <a:pPr marL="285750" indent="-285750">
              <a:buChar char="•"/>
            </a:pPr>
            <a:r>
              <a:rPr lang="en-AU" sz="2400" b="1" dirty="0">
                <a:latin typeface="Lato"/>
                <a:ea typeface="Lato"/>
              </a:rPr>
              <a:t>Most robust </a:t>
            </a:r>
            <a:r>
              <a:rPr lang="en-AU" sz="2400" b="1" i="0" u="none" strike="noStrike" dirty="0">
                <a:solidFill>
                  <a:srgbClr val="000000"/>
                </a:solidFill>
                <a:effectLst/>
                <a:latin typeface="Lato"/>
                <a:ea typeface="Lato"/>
              </a:rPr>
              <a:t>human </a:t>
            </a:r>
            <a:r>
              <a:rPr lang="en-AU" sz="2400" b="1" dirty="0">
                <a:latin typeface="Lato"/>
                <a:ea typeface="Lato"/>
              </a:rPr>
              <a:t>data</a:t>
            </a:r>
            <a:r>
              <a:rPr lang="en-AU" sz="2400" b="1" i="0" u="none" strike="noStrike" dirty="0">
                <a:solidFill>
                  <a:srgbClr val="000000"/>
                </a:solidFill>
                <a:effectLst/>
                <a:latin typeface="Lato"/>
                <a:ea typeface="Lato"/>
              </a:rPr>
              <a:t>:</a:t>
            </a:r>
            <a:r>
              <a:rPr lang="en-AU" sz="2400" b="0" i="0" u="none" strike="noStrike" dirty="0">
                <a:solidFill>
                  <a:srgbClr val="000000"/>
                </a:solidFill>
                <a:effectLst/>
                <a:latin typeface="Lato"/>
                <a:ea typeface="Lato"/>
              </a:rPr>
              <a:t> </a:t>
            </a:r>
            <a:r>
              <a:rPr lang="en-AU" sz="2400" dirty="0">
                <a:latin typeface="Lato"/>
                <a:ea typeface="Lato"/>
              </a:rPr>
              <a:t>Glutathione</a:t>
            </a:r>
            <a:r>
              <a:rPr lang="en-AU" sz="2400" b="0" i="0" u="none" strike="noStrike" dirty="0">
                <a:solidFill>
                  <a:srgbClr val="000000"/>
                </a:solidFill>
                <a:effectLst/>
                <a:latin typeface="Lato"/>
                <a:ea typeface="Lato"/>
              </a:rPr>
              <a:t>, </a:t>
            </a:r>
            <a:r>
              <a:rPr lang="en-AU" sz="2400" dirty="0">
                <a:latin typeface="Lato"/>
                <a:ea typeface="Lato"/>
              </a:rPr>
              <a:t>Vitamin </a:t>
            </a:r>
            <a:r>
              <a:rPr lang="en-AU" sz="2400" b="0" i="0" u="none" strike="noStrike" dirty="0">
                <a:solidFill>
                  <a:srgbClr val="000000"/>
                </a:solidFill>
                <a:effectLst/>
                <a:latin typeface="Lato"/>
                <a:ea typeface="Lato"/>
              </a:rPr>
              <a:t>C, </a:t>
            </a:r>
            <a:r>
              <a:rPr lang="en-AU" sz="2400" dirty="0">
                <a:latin typeface="Lato"/>
                <a:ea typeface="Lato"/>
              </a:rPr>
              <a:t>and lipid-enhanced </a:t>
            </a:r>
            <a:r>
              <a:rPr lang="en-AU" sz="2400" b="0" i="0" u="none" strike="noStrike" dirty="0">
                <a:solidFill>
                  <a:srgbClr val="000000"/>
                </a:solidFill>
                <a:effectLst/>
                <a:latin typeface="Lato"/>
                <a:ea typeface="Lato"/>
              </a:rPr>
              <a:t>CoQ10</a:t>
            </a:r>
            <a:r>
              <a:rPr lang="en-AU" sz="2400" dirty="0">
                <a:latin typeface="Lato"/>
                <a:ea typeface="Lato"/>
              </a:rPr>
              <a:t>.</a:t>
            </a:r>
            <a:endParaRPr lang="en-US" dirty="0">
              <a:latin typeface="Lato"/>
            </a:endParaRPr>
          </a:p>
          <a:p>
            <a:pPr marL="285750" indent="-285750">
              <a:buChar char="•"/>
            </a:pPr>
            <a:r>
              <a:rPr lang="en-AU" sz="2400" b="1" dirty="0">
                <a:latin typeface="Lato"/>
                <a:ea typeface="Lato"/>
              </a:rPr>
              <a:t>Iron:</a:t>
            </a:r>
            <a:r>
              <a:rPr lang="en-AU" sz="2400" b="0" i="0" u="none" strike="noStrike" dirty="0">
                <a:solidFill>
                  <a:srgbClr val="000000"/>
                </a:solidFill>
                <a:effectLst/>
                <a:latin typeface="Lato"/>
                <a:ea typeface="Lato"/>
              </a:rPr>
              <a:t> Strong </a:t>
            </a:r>
            <a:r>
              <a:rPr lang="en-AU" sz="2400" dirty="0">
                <a:latin typeface="Lato"/>
                <a:ea typeface="Lato"/>
              </a:rPr>
              <a:t>results for encapsulated/</a:t>
            </a:r>
            <a:r>
              <a:rPr lang="en-AU" sz="2400" b="0" i="0" u="none" strike="noStrike" err="1">
                <a:solidFill>
                  <a:srgbClr val="000000"/>
                </a:solidFill>
                <a:effectLst/>
                <a:latin typeface="Lato"/>
                <a:ea typeface="Lato"/>
              </a:rPr>
              <a:t>sucrosomial</a:t>
            </a:r>
            <a:r>
              <a:rPr lang="en-AU" sz="2400" dirty="0">
                <a:latin typeface="Lato"/>
                <a:ea typeface="Lato"/>
              </a:rPr>
              <a:t> formulations.</a:t>
            </a:r>
            <a:endParaRPr lang="en-AU" dirty="0">
              <a:latin typeface="Lato"/>
            </a:endParaRPr>
          </a:p>
          <a:p>
            <a:pPr marL="285750" indent="-285750">
              <a:buChar char="•"/>
            </a:pPr>
            <a:r>
              <a:rPr lang="en-AU" sz="2400" b="1" i="0" u="none" strike="noStrike" dirty="0">
                <a:solidFill>
                  <a:srgbClr val="000000"/>
                </a:solidFill>
                <a:effectLst/>
                <a:latin typeface="Lato"/>
                <a:ea typeface="Lato"/>
              </a:rPr>
              <a:t>PEA:</a:t>
            </a:r>
            <a:r>
              <a:rPr lang="en-AU" sz="2400" b="0" i="0" u="none" strike="noStrike" dirty="0">
                <a:solidFill>
                  <a:srgbClr val="000000"/>
                </a:solidFill>
                <a:effectLst/>
                <a:latin typeface="Lato"/>
                <a:ea typeface="Lato"/>
              </a:rPr>
              <a:t> </a:t>
            </a:r>
            <a:r>
              <a:rPr lang="en-AU" sz="2400" dirty="0">
                <a:latin typeface="Lato"/>
                <a:ea typeface="Lato"/>
              </a:rPr>
              <a:t>Particle </a:t>
            </a:r>
            <a:r>
              <a:rPr lang="en-AU" sz="2400" b="0" i="0" u="none" strike="noStrike" dirty="0">
                <a:solidFill>
                  <a:srgbClr val="000000"/>
                </a:solidFill>
                <a:effectLst/>
                <a:latin typeface="Lato"/>
                <a:ea typeface="Lato"/>
              </a:rPr>
              <a:t>engineering</a:t>
            </a:r>
            <a:r>
              <a:rPr lang="en-AU" sz="2400" dirty="0">
                <a:latin typeface="Lato"/>
                <a:ea typeface="Lato"/>
              </a:rPr>
              <a:t> shows clear benefits</a:t>
            </a:r>
            <a:r>
              <a:rPr lang="en-AU" sz="2400" b="0" i="0" u="none" strike="noStrike" dirty="0">
                <a:solidFill>
                  <a:srgbClr val="000000"/>
                </a:solidFill>
                <a:effectLst/>
                <a:latin typeface="Lato"/>
                <a:ea typeface="Lato"/>
              </a:rPr>
              <a:t>; liposomal </a:t>
            </a:r>
            <a:r>
              <a:rPr lang="en-AU" sz="2400" dirty="0">
                <a:latin typeface="Lato"/>
                <a:ea typeface="Lato"/>
              </a:rPr>
              <a:t>delivery is </a:t>
            </a:r>
            <a:r>
              <a:rPr lang="en-AU" sz="2400" b="0" i="0" u="none" strike="noStrike" dirty="0">
                <a:solidFill>
                  <a:srgbClr val="000000"/>
                </a:solidFill>
                <a:effectLst/>
                <a:latin typeface="Lato"/>
                <a:ea typeface="Lato"/>
              </a:rPr>
              <a:t>promising but </a:t>
            </a:r>
            <a:r>
              <a:rPr lang="en-AU" sz="2400" dirty="0">
                <a:latin typeface="Lato"/>
                <a:ea typeface="Lato"/>
              </a:rPr>
              <a:t>still emerging</a:t>
            </a:r>
            <a:r>
              <a:rPr lang="en-AU" sz="2400" b="0" i="0" u="none" strike="noStrike" dirty="0">
                <a:solidFill>
                  <a:srgbClr val="000000"/>
                </a:solidFill>
                <a:effectLst/>
                <a:latin typeface="Lato"/>
                <a:ea typeface="Lato"/>
              </a:rPr>
              <a:t>.</a:t>
            </a:r>
            <a:endParaRPr lang="en-AU" dirty="0">
              <a:latin typeface="Lato"/>
            </a:endParaRPr>
          </a:p>
          <a:p>
            <a:pPr marL="285750" indent="-285750">
              <a:buChar char="•"/>
            </a:pPr>
            <a:r>
              <a:rPr lang="en-AU" sz="2400" b="1" i="0" u="none" strike="noStrike" dirty="0">
                <a:solidFill>
                  <a:srgbClr val="000000"/>
                </a:solidFill>
                <a:effectLst/>
                <a:latin typeface="Lato"/>
                <a:ea typeface="Lato"/>
              </a:rPr>
              <a:t>Resveratrol:</a:t>
            </a:r>
            <a:r>
              <a:rPr lang="en-AU" sz="2400" b="0" i="0" u="none" strike="noStrike" dirty="0">
                <a:solidFill>
                  <a:srgbClr val="000000"/>
                </a:solidFill>
                <a:effectLst/>
                <a:latin typeface="Lato"/>
                <a:ea typeface="Lato"/>
              </a:rPr>
              <a:t> </a:t>
            </a:r>
            <a:r>
              <a:rPr lang="en-AU" sz="2400" dirty="0">
                <a:latin typeface="Lato"/>
                <a:ea typeface="Lato"/>
              </a:rPr>
              <a:t>Lipid-based systems </a:t>
            </a:r>
            <a:r>
              <a:rPr lang="en-AU" sz="2400" b="0" i="0" u="none" strike="noStrike" dirty="0">
                <a:solidFill>
                  <a:srgbClr val="000000"/>
                </a:solidFill>
                <a:effectLst/>
                <a:latin typeface="Lato"/>
                <a:ea typeface="Lato"/>
              </a:rPr>
              <a:t>validated; liposomes </a:t>
            </a:r>
            <a:r>
              <a:rPr lang="en-AU" sz="2400" dirty="0">
                <a:latin typeface="Lato"/>
                <a:ea typeface="Lato"/>
              </a:rPr>
              <a:t>remain the most effective </a:t>
            </a:r>
            <a:r>
              <a:rPr lang="en-AU" sz="2400" b="0" i="0" u="none" strike="noStrike" dirty="0">
                <a:solidFill>
                  <a:srgbClr val="000000"/>
                </a:solidFill>
                <a:effectLst/>
                <a:latin typeface="Lato"/>
                <a:ea typeface="Lato"/>
              </a:rPr>
              <a:t>option.</a:t>
            </a:r>
            <a:endParaRPr lang="en-AU" dirty="0">
              <a:latin typeface="Lato"/>
            </a:endParaRPr>
          </a:p>
        </p:txBody>
      </p:sp>
      <p:sp>
        <p:nvSpPr>
          <p:cNvPr id="3" name="Google Shape;63;p14">
            <a:extLst>
              <a:ext uri="{FF2B5EF4-FFF2-40B4-BE49-F238E27FC236}">
                <a16:creationId xmlns:a16="http://schemas.microsoft.com/office/drawing/2014/main" id="{83F186CA-787A-5B9C-8F81-8E30163AE36A}"/>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Liposomal Evidence at a Glance</a:t>
            </a:r>
            <a:endParaRPr lang="en-AU" sz="2400" b="0" dirty="0">
              <a:solidFill>
                <a:srgbClr val="000000"/>
              </a:solidFill>
              <a:latin typeface="Lato"/>
              <a:ea typeface="Lato"/>
              <a:cs typeface="Lato"/>
            </a:endParaRPr>
          </a:p>
          <a:p>
            <a:endParaRPr lang="en-AU" sz="2200" dirty="0">
              <a:solidFill>
                <a:srgbClr val="000000"/>
              </a:solidFill>
              <a:latin typeface="Lato"/>
              <a:ea typeface="Lato"/>
            </a:endParaRPr>
          </a:p>
        </p:txBody>
      </p:sp>
    </p:spTree>
    <p:extLst>
      <p:ext uri="{BB962C8B-B14F-4D97-AF65-F5344CB8AC3E}">
        <p14:creationId xmlns:p14="http://schemas.microsoft.com/office/powerpoint/2010/main" val="1255565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4147126E-9C69-BC6B-7ED3-A72D641EB20B}"/>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4866F370-6C79-83F4-0497-F6F4EF831FA4}"/>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5053821D-BE95-A10E-8CCC-BDD39D6943B0}"/>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0EF1139C-D0CA-9B40-FD21-E04DAED7FD7B}"/>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Google Shape;63;p14">
            <a:extLst>
              <a:ext uri="{FF2B5EF4-FFF2-40B4-BE49-F238E27FC236}">
                <a16:creationId xmlns:a16="http://schemas.microsoft.com/office/drawing/2014/main" id="{9A25D8BA-A827-FB1B-3F7A-FAFF8307EEE2}"/>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rPr>
              <a:t>Summary of Comparative Benefits of Liposomes</a:t>
            </a:r>
          </a:p>
        </p:txBody>
      </p:sp>
      <p:graphicFrame>
        <p:nvGraphicFramePr>
          <p:cNvPr id="6" name="Table 5">
            <a:extLst>
              <a:ext uri="{FF2B5EF4-FFF2-40B4-BE49-F238E27FC236}">
                <a16:creationId xmlns:a16="http://schemas.microsoft.com/office/drawing/2014/main" id="{4A5E5E3E-757A-912F-9DF3-4379234F4A61}"/>
              </a:ext>
            </a:extLst>
          </p:cNvPr>
          <p:cNvGraphicFramePr>
            <a:graphicFrameLocks noGrp="1"/>
          </p:cNvGraphicFramePr>
          <p:nvPr>
            <p:extLst>
              <p:ext uri="{D42A27DB-BD31-4B8C-83A1-F6EECF244321}">
                <p14:modId xmlns:p14="http://schemas.microsoft.com/office/powerpoint/2010/main" val="3837210851"/>
              </p:ext>
            </p:extLst>
          </p:nvPr>
        </p:nvGraphicFramePr>
        <p:xfrm>
          <a:off x="194094" y="1283107"/>
          <a:ext cx="8730149" cy="1987768"/>
        </p:xfrm>
        <a:graphic>
          <a:graphicData uri="http://schemas.openxmlformats.org/drawingml/2006/table">
            <a:tbl>
              <a:tblPr bandRow="1">
                <a:tableStyleId>{6DB003CE-7FA1-4A40-ABA2-F4C7774529C3}</a:tableStyleId>
              </a:tblPr>
              <a:tblGrid>
                <a:gridCol w="2182537">
                  <a:extLst>
                    <a:ext uri="{9D8B030D-6E8A-4147-A177-3AD203B41FA5}">
                      <a16:colId xmlns:a16="http://schemas.microsoft.com/office/drawing/2014/main" val="3361194861"/>
                    </a:ext>
                  </a:extLst>
                </a:gridCol>
                <a:gridCol w="2182537">
                  <a:extLst>
                    <a:ext uri="{9D8B030D-6E8A-4147-A177-3AD203B41FA5}">
                      <a16:colId xmlns:a16="http://schemas.microsoft.com/office/drawing/2014/main" val="3112509957"/>
                    </a:ext>
                  </a:extLst>
                </a:gridCol>
                <a:gridCol w="2601310">
                  <a:extLst>
                    <a:ext uri="{9D8B030D-6E8A-4147-A177-3AD203B41FA5}">
                      <a16:colId xmlns:a16="http://schemas.microsoft.com/office/drawing/2014/main" val="3860711454"/>
                    </a:ext>
                  </a:extLst>
                </a:gridCol>
                <a:gridCol w="1763765">
                  <a:extLst>
                    <a:ext uri="{9D8B030D-6E8A-4147-A177-3AD203B41FA5}">
                      <a16:colId xmlns:a16="http://schemas.microsoft.com/office/drawing/2014/main" val="2733365984"/>
                    </a:ext>
                  </a:extLst>
                </a:gridCol>
              </a:tblGrid>
              <a:tr h="453258">
                <a:tc>
                  <a:txBody>
                    <a:bodyPr/>
                    <a:lstStyle/>
                    <a:p>
                      <a:pPr>
                        <a:buNone/>
                      </a:pPr>
                      <a:r>
                        <a:rPr lang="en-GB" b="1" dirty="0">
                          <a:latin typeface="Lato"/>
                        </a:rPr>
                        <a:t>Nutrient</a:t>
                      </a:r>
                      <a:endParaRPr lang="en-GB" dirty="0">
                        <a:latin typeface="Lato"/>
                      </a:endParaRPr>
                    </a:p>
                  </a:txBody>
                  <a:tcPr anchor="ctr">
                    <a:lnL>
                      <a:noFill/>
                    </a:lnL>
                    <a:lnR>
                      <a:noFill/>
                    </a:lnR>
                    <a:lnT>
                      <a:noFill/>
                    </a:lnT>
                    <a:lnB>
                      <a:noFill/>
                    </a:lnB>
                    <a:noFill/>
                  </a:tcPr>
                </a:tc>
                <a:tc>
                  <a:txBody>
                    <a:bodyPr/>
                    <a:lstStyle/>
                    <a:p>
                      <a:pPr>
                        <a:buNone/>
                      </a:pPr>
                      <a:r>
                        <a:rPr lang="en-GB" b="1" dirty="0">
                          <a:latin typeface="Lato"/>
                        </a:rPr>
                        <a:t>Relative Bioavailability</a:t>
                      </a:r>
                      <a:endParaRPr lang="en-GB" dirty="0">
                        <a:latin typeface="Lato"/>
                      </a:endParaRPr>
                    </a:p>
                  </a:txBody>
                  <a:tcPr anchor="ctr">
                    <a:lnL>
                      <a:noFill/>
                    </a:lnL>
                    <a:lnR>
                      <a:noFill/>
                    </a:lnR>
                    <a:lnT>
                      <a:noFill/>
                    </a:lnT>
                    <a:lnB>
                      <a:noFill/>
                    </a:lnB>
                    <a:noFill/>
                  </a:tcPr>
                </a:tc>
                <a:tc>
                  <a:txBody>
                    <a:bodyPr/>
                    <a:lstStyle/>
                    <a:p>
                      <a:pPr>
                        <a:buNone/>
                      </a:pPr>
                      <a:r>
                        <a:rPr lang="en-GB" b="1" dirty="0">
                          <a:latin typeface="Lato"/>
                        </a:rPr>
                        <a:t>Key Benefit</a:t>
                      </a:r>
                      <a:endParaRPr lang="en-GB" dirty="0">
                        <a:latin typeface="Lato"/>
                      </a:endParaRPr>
                    </a:p>
                  </a:txBody>
                  <a:tcPr anchor="ctr">
                    <a:lnL>
                      <a:noFill/>
                    </a:lnL>
                    <a:lnR>
                      <a:noFill/>
                    </a:lnR>
                    <a:lnT>
                      <a:noFill/>
                    </a:lnT>
                    <a:lnB>
                      <a:noFill/>
                    </a:lnB>
                    <a:noFill/>
                  </a:tcPr>
                </a:tc>
                <a:tc>
                  <a:txBody>
                    <a:bodyPr/>
                    <a:lstStyle/>
                    <a:p>
                      <a:pPr>
                        <a:buNone/>
                      </a:pPr>
                      <a:r>
                        <a:rPr lang="en-GB" b="1" dirty="0">
                          <a:latin typeface="Lato"/>
                        </a:rPr>
                        <a:t>Study Example</a:t>
                      </a:r>
                      <a:endParaRPr lang="en-GB" dirty="0">
                        <a:latin typeface="Lato"/>
                      </a:endParaRPr>
                    </a:p>
                  </a:txBody>
                  <a:tcPr anchor="ctr">
                    <a:lnL>
                      <a:noFill/>
                    </a:lnL>
                    <a:lnR>
                      <a:noFill/>
                    </a:lnR>
                    <a:lnT>
                      <a:noFill/>
                    </a:lnT>
                    <a:lnB>
                      <a:noFill/>
                    </a:lnB>
                    <a:noFill/>
                  </a:tcPr>
                </a:tc>
                <a:extLst>
                  <a:ext uri="{0D108BD9-81ED-4DB2-BD59-A6C34878D82A}">
                    <a16:rowId xmlns:a16="http://schemas.microsoft.com/office/drawing/2014/main" val="1303870075"/>
                  </a:ext>
                </a:extLst>
              </a:tr>
              <a:tr h="0">
                <a:tc>
                  <a:txBody>
                    <a:bodyPr/>
                    <a:lstStyle/>
                    <a:p>
                      <a:pPr>
                        <a:buNone/>
                      </a:pPr>
                      <a:r>
                        <a:rPr lang="en-GB" dirty="0">
                          <a:latin typeface="Lato"/>
                        </a:rPr>
                        <a:t>Glutathione</a:t>
                      </a:r>
                    </a:p>
                  </a:txBody>
                  <a:tcPr anchor="ctr">
                    <a:lnL>
                      <a:noFill/>
                    </a:lnL>
                    <a:lnR>
                      <a:noFill/>
                    </a:lnR>
                    <a:lnT>
                      <a:noFill/>
                    </a:lnT>
                    <a:lnB>
                      <a:noFill/>
                    </a:lnB>
                    <a:noFill/>
                  </a:tcPr>
                </a:tc>
                <a:tc>
                  <a:txBody>
                    <a:bodyPr/>
                    <a:lstStyle/>
                    <a:p>
                      <a:pPr>
                        <a:buNone/>
                      </a:pPr>
                      <a:r>
                        <a:rPr lang="en-GB" dirty="0">
                          <a:latin typeface="Lato"/>
                        </a:rPr>
                        <a:t>30–35% ↑</a:t>
                      </a:r>
                    </a:p>
                  </a:txBody>
                  <a:tcPr anchor="ctr">
                    <a:lnL>
                      <a:noFill/>
                    </a:lnL>
                    <a:lnR>
                      <a:noFill/>
                    </a:lnR>
                    <a:lnT>
                      <a:noFill/>
                    </a:lnT>
                    <a:lnB>
                      <a:noFill/>
                    </a:lnB>
                    <a:noFill/>
                  </a:tcPr>
                </a:tc>
                <a:tc>
                  <a:txBody>
                    <a:bodyPr/>
                    <a:lstStyle/>
                    <a:p>
                      <a:pPr>
                        <a:buNone/>
                      </a:pPr>
                      <a:r>
                        <a:rPr lang="en-GB" dirty="0">
                          <a:latin typeface="Lato"/>
                        </a:rPr>
                        <a:t>Immune markers improved</a:t>
                      </a:r>
                    </a:p>
                  </a:txBody>
                  <a:tcPr anchor="ctr">
                    <a:lnL>
                      <a:noFill/>
                    </a:lnL>
                    <a:lnR>
                      <a:noFill/>
                    </a:lnR>
                    <a:lnT>
                      <a:noFill/>
                    </a:lnT>
                    <a:lnB>
                      <a:noFill/>
                    </a:lnB>
                    <a:noFill/>
                  </a:tcPr>
                </a:tc>
                <a:tc>
                  <a:txBody>
                    <a:bodyPr/>
                    <a:lstStyle/>
                    <a:p>
                      <a:pPr>
                        <a:buNone/>
                      </a:pPr>
                      <a:r>
                        <a:rPr lang="en-GB" dirty="0">
                          <a:latin typeface="Lato"/>
                        </a:rPr>
                        <a:t>Richie 2015</a:t>
                      </a:r>
                    </a:p>
                  </a:txBody>
                  <a:tcPr anchor="ctr">
                    <a:lnL>
                      <a:noFill/>
                    </a:lnL>
                    <a:lnR>
                      <a:noFill/>
                    </a:lnR>
                    <a:lnT>
                      <a:noFill/>
                    </a:lnT>
                    <a:lnB>
                      <a:noFill/>
                    </a:lnB>
                    <a:noFill/>
                  </a:tcPr>
                </a:tc>
                <a:extLst>
                  <a:ext uri="{0D108BD9-81ED-4DB2-BD59-A6C34878D82A}">
                    <a16:rowId xmlns:a16="http://schemas.microsoft.com/office/drawing/2014/main" val="741002657"/>
                  </a:ext>
                </a:extLst>
              </a:tr>
              <a:tr h="0">
                <a:tc>
                  <a:txBody>
                    <a:bodyPr/>
                    <a:lstStyle/>
                    <a:p>
                      <a:pPr>
                        <a:buNone/>
                      </a:pPr>
                      <a:r>
                        <a:rPr lang="en-GB" dirty="0">
                          <a:latin typeface="Lato"/>
                        </a:rPr>
                        <a:t>Vitamin C</a:t>
                      </a:r>
                    </a:p>
                  </a:txBody>
                  <a:tcPr anchor="ctr">
                    <a:lnL>
                      <a:noFill/>
                    </a:lnL>
                    <a:lnR>
                      <a:noFill/>
                    </a:lnR>
                    <a:lnT>
                      <a:noFill/>
                    </a:lnT>
                    <a:lnB>
                      <a:noFill/>
                    </a:lnB>
                    <a:noFill/>
                  </a:tcPr>
                </a:tc>
                <a:tc>
                  <a:txBody>
                    <a:bodyPr/>
                    <a:lstStyle/>
                    <a:p>
                      <a:pPr>
                        <a:buNone/>
                      </a:pPr>
                      <a:r>
                        <a:rPr lang="en-GB" dirty="0">
                          <a:latin typeface="Lato"/>
                        </a:rPr>
                        <a:t>30% ↑ AUC</a:t>
                      </a:r>
                    </a:p>
                  </a:txBody>
                  <a:tcPr anchor="ctr">
                    <a:lnL>
                      <a:noFill/>
                    </a:lnL>
                    <a:lnR>
                      <a:noFill/>
                    </a:lnR>
                    <a:lnT>
                      <a:noFill/>
                    </a:lnT>
                    <a:lnB>
                      <a:noFill/>
                    </a:lnB>
                    <a:noFill/>
                  </a:tcPr>
                </a:tc>
                <a:tc>
                  <a:txBody>
                    <a:bodyPr/>
                    <a:lstStyle/>
                    <a:p>
                      <a:pPr>
                        <a:buNone/>
                      </a:pPr>
                      <a:r>
                        <a:rPr lang="en-GB" dirty="0">
                          <a:latin typeface="Lato"/>
                        </a:rPr>
                        <a:t>Faster, prolonged exposure</a:t>
                      </a:r>
                    </a:p>
                  </a:txBody>
                  <a:tcPr anchor="ctr">
                    <a:lnL>
                      <a:noFill/>
                    </a:lnL>
                    <a:lnR>
                      <a:noFill/>
                    </a:lnR>
                    <a:lnT>
                      <a:noFill/>
                    </a:lnT>
                    <a:lnB>
                      <a:noFill/>
                    </a:lnB>
                    <a:noFill/>
                  </a:tcPr>
                </a:tc>
                <a:tc>
                  <a:txBody>
                    <a:bodyPr/>
                    <a:lstStyle/>
                    <a:p>
                      <a:pPr>
                        <a:buNone/>
                      </a:pPr>
                      <a:r>
                        <a:rPr lang="en-GB" dirty="0">
                          <a:latin typeface="Lato"/>
                        </a:rPr>
                        <a:t>Kramer 2024</a:t>
                      </a:r>
                    </a:p>
                  </a:txBody>
                  <a:tcPr anchor="ctr">
                    <a:lnL>
                      <a:noFill/>
                    </a:lnL>
                    <a:lnR>
                      <a:noFill/>
                    </a:lnR>
                    <a:lnT>
                      <a:noFill/>
                    </a:lnT>
                    <a:lnB>
                      <a:noFill/>
                    </a:lnB>
                    <a:noFill/>
                  </a:tcPr>
                </a:tc>
                <a:extLst>
                  <a:ext uri="{0D108BD9-81ED-4DB2-BD59-A6C34878D82A}">
                    <a16:rowId xmlns:a16="http://schemas.microsoft.com/office/drawing/2014/main" val="2693684647"/>
                  </a:ext>
                </a:extLst>
              </a:tr>
              <a:tr h="0">
                <a:tc>
                  <a:txBody>
                    <a:bodyPr/>
                    <a:lstStyle/>
                    <a:p>
                      <a:pPr>
                        <a:buNone/>
                      </a:pPr>
                      <a:r>
                        <a:rPr lang="en-GB" dirty="0">
                          <a:latin typeface="Lato"/>
                        </a:rPr>
                        <a:t>CoQ10</a:t>
                      </a:r>
                    </a:p>
                  </a:txBody>
                  <a:tcPr anchor="ctr">
                    <a:lnL>
                      <a:noFill/>
                    </a:lnL>
                    <a:lnR>
                      <a:noFill/>
                    </a:lnR>
                    <a:lnT>
                      <a:noFill/>
                    </a:lnT>
                    <a:lnB>
                      <a:noFill/>
                    </a:lnB>
                    <a:noFill/>
                  </a:tcPr>
                </a:tc>
                <a:tc>
                  <a:txBody>
                    <a:bodyPr/>
                    <a:lstStyle/>
                    <a:p>
                      <a:pPr>
                        <a:buNone/>
                      </a:pPr>
                      <a:r>
                        <a:rPr lang="en-GB" dirty="0">
                          <a:latin typeface="Lato"/>
                        </a:rPr>
                        <a:t>4–6× ↑ AUC</a:t>
                      </a:r>
                    </a:p>
                  </a:txBody>
                  <a:tcPr anchor="ctr">
                    <a:lnL>
                      <a:noFill/>
                    </a:lnL>
                    <a:lnR>
                      <a:noFill/>
                    </a:lnR>
                    <a:lnT>
                      <a:noFill/>
                    </a:lnT>
                    <a:lnB>
                      <a:noFill/>
                    </a:lnB>
                    <a:noFill/>
                  </a:tcPr>
                </a:tc>
                <a:tc>
                  <a:txBody>
                    <a:bodyPr/>
                    <a:lstStyle/>
                    <a:p>
                      <a:pPr>
                        <a:buNone/>
                      </a:pPr>
                      <a:r>
                        <a:rPr lang="en-GB" dirty="0">
                          <a:latin typeface="Lato"/>
                        </a:rPr>
                        <a:t>Outperforms ubiquinol forms</a:t>
                      </a:r>
                    </a:p>
                  </a:txBody>
                  <a:tcPr anchor="ctr">
                    <a:lnL>
                      <a:noFill/>
                    </a:lnL>
                    <a:lnR>
                      <a:noFill/>
                    </a:lnR>
                    <a:lnT>
                      <a:noFill/>
                    </a:lnT>
                    <a:lnB>
                      <a:noFill/>
                    </a:lnB>
                    <a:noFill/>
                  </a:tcPr>
                </a:tc>
                <a:tc>
                  <a:txBody>
                    <a:bodyPr/>
                    <a:lstStyle/>
                    <a:p>
                      <a:pPr>
                        <a:buNone/>
                      </a:pPr>
                      <a:r>
                        <a:rPr lang="en-GB" dirty="0">
                          <a:latin typeface="Lato"/>
                        </a:rPr>
                        <a:t>López-Lluch 2019</a:t>
                      </a:r>
                    </a:p>
                  </a:txBody>
                  <a:tcPr anchor="ctr">
                    <a:lnL>
                      <a:noFill/>
                    </a:lnL>
                    <a:lnR>
                      <a:noFill/>
                    </a:lnR>
                    <a:lnT>
                      <a:noFill/>
                    </a:lnT>
                    <a:lnB>
                      <a:noFill/>
                    </a:lnB>
                    <a:noFill/>
                  </a:tcPr>
                </a:tc>
                <a:extLst>
                  <a:ext uri="{0D108BD9-81ED-4DB2-BD59-A6C34878D82A}">
                    <a16:rowId xmlns:a16="http://schemas.microsoft.com/office/drawing/2014/main" val="3119264522"/>
                  </a:ext>
                </a:extLst>
              </a:tr>
              <a:tr h="315310">
                <a:tc>
                  <a:txBody>
                    <a:bodyPr/>
                    <a:lstStyle/>
                    <a:p>
                      <a:pPr>
                        <a:buNone/>
                      </a:pPr>
                      <a:r>
                        <a:rPr lang="en-GB" dirty="0">
                          <a:latin typeface="Lato"/>
                        </a:rPr>
                        <a:t>Iron</a:t>
                      </a:r>
                    </a:p>
                  </a:txBody>
                  <a:tcPr anchor="ctr">
                    <a:lnL>
                      <a:noFill/>
                    </a:lnL>
                    <a:lnR>
                      <a:noFill/>
                    </a:lnR>
                    <a:lnT>
                      <a:noFill/>
                    </a:lnT>
                    <a:lnB>
                      <a:noFill/>
                    </a:lnB>
                    <a:noFill/>
                  </a:tcPr>
                </a:tc>
                <a:tc>
                  <a:txBody>
                    <a:bodyPr/>
                    <a:lstStyle/>
                    <a:p>
                      <a:pPr>
                        <a:buNone/>
                      </a:pPr>
                      <a:r>
                        <a:rPr lang="en-GB" dirty="0">
                          <a:latin typeface="Lato"/>
                        </a:rPr>
                        <a:t>3× faster Hb rise</a:t>
                      </a:r>
                    </a:p>
                  </a:txBody>
                  <a:tcPr anchor="ctr">
                    <a:lnL>
                      <a:noFill/>
                    </a:lnL>
                    <a:lnR>
                      <a:noFill/>
                    </a:lnR>
                    <a:lnT>
                      <a:noFill/>
                    </a:lnT>
                    <a:lnB>
                      <a:noFill/>
                    </a:lnB>
                    <a:noFill/>
                  </a:tcPr>
                </a:tc>
                <a:tc>
                  <a:txBody>
                    <a:bodyPr/>
                    <a:lstStyle/>
                    <a:p>
                      <a:pPr>
                        <a:buNone/>
                      </a:pPr>
                      <a:r>
                        <a:rPr lang="en-GB" dirty="0">
                          <a:latin typeface="Lato"/>
                        </a:rPr>
                        <a:t>Fewer GI side effects</a:t>
                      </a:r>
                    </a:p>
                  </a:txBody>
                  <a:tcPr anchor="ctr">
                    <a:lnL>
                      <a:noFill/>
                    </a:lnL>
                    <a:lnR>
                      <a:noFill/>
                    </a:lnR>
                    <a:lnT>
                      <a:noFill/>
                    </a:lnT>
                    <a:lnB>
                      <a:noFill/>
                    </a:lnB>
                    <a:noFill/>
                  </a:tcPr>
                </a:tc>
                <a:tc>
                  <a:txBody>
                    <a:bodyPr/>
                    <a:lstStyle/>
                    <a:p>
                      <a:pPr>
                        <a:buNone/>
                      </a:pPr>
                      <a:r>
                        <a:rPr lang="en-GB" dirty="0">
                          <a:latin typeface="Lato"/>
                        </a:rPr>
                        <a:t>Parisi 2017</a:t>
                      </a:r>
                    </a:p>
                  </a:txBody>
                  <a:tcPr anchor="ctr">
                    <a:lnL>
                      <a:noFill/>
                    </a:lnL>
                    <a:lnR>
                      <a:noFill/>
                    </a:lnR>
                    <a:lnT>
                      <a:noFill/>
                    </a:lnT>
                    <a:lnB>
                      <a:noFill/>
                    </a:lnB>
                    <a:noFill/>
                  </a:tcPr>
                </a:tc>
                <a:extLst>
                  <a:ext uri="{0D108BD9-81ED-4DB2-BD59-A6C34878D82A}">
                    <a16:rowId xmlns:a16="http://schemas.microsoft.com/office/drawing/2014/main" val="1260981322"/>
                  </a:ext>
                </a:extLst>
              </a:tr>
              <a:tr h="0">
                <a:tc>
                  <a:txBody>
                    <a:bodyPr/>
                    <a:lstStyle/>
                    <a:p>
                      <a:pPr>
                        <a:buNone/>
                      </a:pPr>
                      <a:r>
                        <a:rPr lang="en-GB" dirty="0">
                          <a:latin typeface="Lato"/>
                        </a:rPr>
                        <a:t>Resveratrol</a:t>
                      </a:r>
                    </a:p>
                  </a:txBody>
                  <a:tcPr anchor="ctr">
                    <a:lnL>
                      <a:noFill/>
                    </a:lnL>
                    <a:lnR>
                      <a:noFill/>
                    </a:lnR>
                    <a:lnT>
                      <a:noFill/>
                    </a:lnT>
                    <a:lnB>
                      <a:noFill/>
                    </a:lnB>
                    <a:noFill/>
                  </a:tcPr>
                </a:tc>
                <a:tc>
                  <a:txBody>
                    <a:bodyPr/>
                    <a:lstStyle/>
                    <a:p>
                      <a:pPr>
                        <a:buNone/>
                      </a:pPr>
                      <a:r>
                        <a:rPr lang="en-GB" dirty="0">
                          <a:latin typeface="Lato"/>
                        </a:rPr>
                        <a:t>2× AUC, 3× Cmax</a:t>
                      </a:r>
                    </a:p>
                  </a:txBody>
                  <a:tcPr anchor="ctr">
                    <a:lnL>
                      <a:noFill/>
                    </a:lnL>
                    <a:lnR>
                      <a:noFill/>
                    </a:lnR>
                    <a:lnT>
                      <a:noFill/>
                    </a:lnT>
                    <a:lnB>
                      <a:noFill/>
                    </a:lnB>
                    <a:noFill/>
                  </a:tcPr>
                </a:tc>
                <a:tc>
                  <a:txBody>
                    <a:bodyPr/>
                    <a:lstStyle/>
                    <a:p>
                      <a:pPr>
                        <a:buNone/>
                      </a:pPr>
                      <a:r>
                        <a:rPr lang="en-GB" dirty="0">
                          <a:latin typeface="Lato"/>
                        </a:rPr>
                        <a:t>Viable at lower doses</a:t>
                      </a:r>
                    </a:p>
                  </a:txBody>
                  <a:tcPr anchor="ctr">
                    <a:lnL>
                      <a:noFill/>
                    </a:lnL>
                    <a:lnR>
                      <a:noFill/>
                    </a:lnR>
                    <a:lnT>
                      <a:noFill/>
                    </a:lnT>
                    <a:lnB>
                      <a:noFill/>
                    </a:lnB>
                    <a:noFill/>
                  </a:tcPr>
                </a:tc>
                <a:tc>
                  <a:txBody>
                    <a:bodyPr/>
                    <a:lstStyle/>
                    <a:p>
                      <a:pPr>
                        <a:buNone/>
                      </a:pPr>
                      <a:r>
                        <a:rPr lang="en-GB" dirty="0">
                          <a:latin typeface="Lato"/>
                        </a:rPr>
                        <a:t>Briskey 2020</a:t>
                      </a:r>
                    </a:p>
                  </a:txBody>
                  <a:tcPr anchor="ctr">
                    <a:lnL>
                      <a:noFill/>
                    </a:lnL>
                    <a:lnR>
                      <a:noFill/>
                    </a:lnR>
                    <a:lnT>
                      <a:noFill/>
                    </a:lnT>
                    <a:lnB>
                      <a:noFill/>
                    </a:lnB>
                    <a:noFill/>
                  </a:tcPr>
                </a:tc>
                <a:extLst>
                  <a:ext uri="{0D108BD9-81ED-4DB2-BD59-A6C34878D82A}">
                    <a16:rowId xmlns:a16="http://schemas.microsoft.com/office/drawing/2014/main" val="3700901535"/>
                  </a:ext>
                </a:extLst>
              </a:tr>
            </a:tbl>
          </a:graphicData>
        </a:graphic>
      </p:graphicFrame>
      <p:sp>
        <p:nvSpPr>
          <p:cNvPr id="8" name="TextBox 7">
            <a:extLst>
              <a:ext uri="{FF2B5EF4-FFF2-40B4-BE49-F238E27FC236}">
                <a16:creationId xmlns:a16="http://schemas.microsoft.com/office/drawing/2014/main" id="{C26A5A25-652C-36DA-C6F3-BD87ED16779C}"/>
              </a:ext>
            </a:extLst>
          </p:cNvPr>
          <p:cNvSpPr txBox="1"/>
          <p:nvPr/>
        </p:nvSpPr>
        <p:spPr>
          <a:xfrm>
            <a:off x="235070" y="4370357"/>
            <a:ext cx="5320341"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i="1" dirty="0"/>
              <a:t>Summary of key human bioavailability data.</a:t>
            </a:r>
          </a:p>
        </p:txBody>
      </p:sp>
    </p:spTree>
    <p:extLst>
      <p:ext uri="{BB962C8B-B14F-4D97-AF65-F5344CB8AC3E}">
        <p14:creationId xmlns:p14="http://schemas.microsoft.com/office/powerpoint/2010/main" val="235354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BDE46164-255E-7743-62DC-5808060CB23A}"/>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95CE4ED7-6A1A-5336-1228-13830FE37FAF}"/>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7" name="TextBox 6">
            <a:extLst>
              <a:ext uri="{FF2B5EF4-FFF2-40B4-BE49-F238E27FC236}">
                <a16:creationId xmlns:a16="http://schemas.microsoft.com/office/drawing/2014/main" id="{8E36F982-4EF2-32E2-1A98-0474DCF14080}"/>
              </a:ext>
            </a:extLst>
          </p:cNvPr>
          <p:cNvSpPr txBox="1"/>
          <p:nvPr/>
        </p:nvSpPr>
        <p:spPr>
          <a:xfrm>
            <a:off x="909834" y="2008435"/>
            <a:ext cx="7315200" cy="1169551"/>
          </a:xfrm>
          <a:prstGeom prst="rect">
            <a:avLst/>
          </a:prstGeom>
          <a:noFill/>
        </p:spPr>
        <p:txBody>
          <a:bodyPr wrap="square" lIns="91440" tIns="45720" rIns="91440" bIns="45720" anchor="t">
            <a:spAutoFit/>
          </a:bodyPr>
          <a:lstStyle/>
          <a:p>
            <a:pPr algn="ctr"/>
            <a:r>
              <a:rPr lang="en-AU" sz="3500" b="1" dirty="0">
                <a:latin typeface="Lato"/>
              </a:rPr>
              <a:t>The Benefits of Powdered Liposomes</a:t>
            </a:r>
            <a:endParaRPr lang="en-US" sz="3500">
              <a:latin typeface="Lato"/>
            </a:endParaRPr>
          </a:p>
        </p:txBody>
      </p:sp>
    </p:spTree>
    <p:extLst>
      <p:ext uri="{BB962C8B-B14F-4D97-AF65-F5344CB8AC3E}">
        <p14:creationId xmlns:p14="http://schemas.microsoft.com/office/powerpoint/2010/main" val="7215963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B5F002E1-1393-B964-135A-FA49BB0401C4}"/>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EC965B11-0BEE-9243-0674-70D241AADE79}"/>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D7AAC1E6-CD59-7F8F-E79B-F806D7C47E01}"/>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1E344436-9A73-DA5D-4C14-15DB23E6EB7E}"/>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C0019984-4A3D-7100-053D-42A81CAD53B6}"/>
              </a:ext>
            </a:extLst>
          </p:cNvPr>
          <p:cNvSpPr txBox="1"/>
          <p:nvPr/>
        </p:nvSpPr>
        <p:spPr>
          <a:xfrm>
            <a:off x="914400" y="1000550"/>
            <a:ext cx="7315200" cy="2308324"/>
          </a:xfrm>
          <a:prstGeom prst="rect">
            <a:avLst/>
          </a:prstGeom>
          <a:noFill/>
        </p:spPr>
        <p:txBody>
          <a:bodyPr wrap="square" lIns="91440" tIns="45720" rIns="91440" bIns="45720" anchor="t">
            <a:spAutoFit/>
          </a:bodyPr>
          <a:lstStyle/>
          <a:p>
            <a:br>
              <a:rPr lang="en-AU" sz="2400" dirty="0">
                <a:latin typeface="Lato" panose="020F0502020204030203" pitchFamily="34" charset="0"/>
                <a:ea typeface="Lato" panose="020F0502020204030203" pitchFamily="34" charset="0"/>
                <a:cs typeface="Lato" panose="020F0502020204030203" pitchFamily="34" charset="0"/>
              </a:rPr>
            </a:br>
            <a:r>
              <a:rPr lang="en-AU" sz="2400" b="0" i="0" u="none" strike="noStrike" dirty="0">
                <a:solidFill>
                  <a:srgbClr val="000000"/>
                </a:solidFill>
                <a:effectLst/>
                <a:latin typeface="Lato"/>
                <a:ea typeface="Lato"/>
                <a:cs typeface="Lato"/>
              </a:rPr>
              <a:t>• Protect from GI degradation (acid/enzymes)</a:t>
            </a:r>
            <a:br>
              <a:rPr lang="en-AU" sz="2400" dirty="0">
                <a:latin typeface="Lato" panose="020F0502020204030203" pitchFamily="34" charset="0"/>
                <a:ea typeface="Lato" panose="020F0502020204030203" pitchFamily="34" charset="0"/>
                <a:cs typeface="Lato" panose="020F0502020204030203" pitchFamily="34" charset="0"/>
              </a:rPr>
            </a:br>
            <a:r>
              <a:rPr lang="en-AU" sz="2400" b="0" i="0" u="none" strike="noStrike" dirty="0">
                <a:solidFill>
                  <a:srgbClr val="000000"/>
                </a:solidFill>
                <a:effectLst/>
                <a:latin typeface="Lato"/>
                <a:ea typeface="Lato"/>
                <a:cs typeface="Lato"/>
              </a:rPr>
              <a:t>• Promote lymphatic/enterocyte uptake</a:t>
            </a:r>
            <a:br>
              <a:rPr lang="en-AU" sz="2400" dirty="0">
                <a:latin typeface="Lato" panose="020F0502020204030203" pitchFamily="34" charset="0"/>
                <a:ea typeface="Lato" panose="020F0502020204030203" pitchFamily="34" charset="0"/>
                <a:cs typeface="Lato" panose="020F0502020204030203" pitchFamily="34" charset="0"/>
              </a:rPr>
            </a:br>
            <a:r>
              <a:rPr lang="en-AU" sz="2400" b="0" i="0" u="none" strike="noStrike" dirty="0">
                <a:solidFill>
                  <a:srgbClr val="000000"/>
                </a:solidFill>
                <a:effectLst/>
                <a:latin typeface="Lato"/>
                <a:ea typeface="Lato"/>
                <a:cs typeface="Lato"/>
              </a:rPr>
              <a:t>• Faster dissolution of </a:t>
            </a:r>
            <a:r>
              <a:rPr lang="en-AU" sz="2400" dirty="0">
                <a:latin typeface="Lato"/>
                <a:ea typeface="Lato"/>
                <a:cs typeface="Lato"/>
              </a:rPr>
              <a:t>hydrophobic actives (</a:t>
            </a:r>
            <a:r>
              <a:rPr lang="en-AU" sz="2400" b="0" i="0" u="none" strike="noStrike" dirty="0">
                <a:solidFill>
                  <a:srgbClr val="000000"/>
                </a:solidFill>
                <a:effectLst/>
                <a:latin typeface="Lato"/>
                <a:ea typeface="Lato"/>
                <a:cs typeface="Lato"/>
              </a:rPr>
              <a:t>micro/nano-scale improves surface area</a:t>
            </a:r>
            <a:r>
              <a:rPr lang="en-AU" sz="2400" dirty="0">
                <a:latin typeface="Lato"/>
                <a:ea typeface="Lato"/>
                <a:cs typeface="Lato"/>
              </a:rPr>
              <a:t>)</a:t>
            </a:r>
            <a:br>
              <a:rPr lang="en-AU" sz="2400" dirty="0">
                <a:latin typeface="Lato" panose="020F0502020204030203" pitchFamily="34" charset="0"/>
                <a:ea typeface="Lato" panose="020F0502020204030203" pitchFamily="34" charset="0"/>
                <a:cs typeface="Lato" panose="020F0502020204030203" pitchFamily="34" charset="0"/>
              </a:rPr>
            </a:br>
            <a:r>
              <a:rPr lang="en-AU" sz="2400" b="0" i="0" u="none" strike="noStrike" dirty="0">
                <a:solidFill>
                  <a:srgbClr val="000000"/>
                </a:solidFill>
                <a:effectLst/>
                <a:latin typeface="Lato"/>
                <a:ea typeface="Lato"/>
                <a:cs typeface="Lato"/>
              </a:rPr>
              <a:t>• Better dose uniformity vs liquids</a:t>
            </a:r>
          </a:p>
        </p:txBody>
      </p:sp>
      <p:sp>
        <p:nvSpPr>
          <p:cNvPr id="3" name="Google Shape;63;p14">
            <a:extLst>
              <a:ext uri="{FF2B5EF4-FFF2-40B4-BE49-F238E27FC236}">
                <a16:creationId xmlns:a16="http://schemas.microsoft.com/office/drawing/2014/main" id="{549C292A-E002-DC0D-95B1-CC5F756EC526}"/>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Mechanisms: Why Liposomal Powders Help</a:t>
            </a:r>
            <a:endParaRPr lang="en-US" dirty="0"/>
          </a:p>
        </p:txBody>
      </p:sp>
    </p:spTree>
    <p:extLst>
      <p:ext uri="{BB962C8B-B14F-4D97-AF65-F5344CB8AC3E}">
        <p14:creationId xmlns:p14="http://schemas.microsoft.com/office/powerpoint/2010/main" val="3319036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1420B458-B273-7931-82D3-3B0946FEC8A9}"/>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C248852C-FC5B-F08C-391B-D6B0EAC98750}"/>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1A668CB1-C214-8801-3BDF-D19569188332}"/>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6A9FABB0-9FC8-B408-81DF-C44EBA4D815B}"/>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 name="Google Shape;63;p14">
            <a:extLst>
              <a:ext uri="{FF2B5EF4-FFF2-40B4-BE49-F238E27FC236}">
                <a16:creationId xmlns:a16="http://schemas.microsoft.com/office/drawing/2014/main" id="{5B1695E7-A5F9-FE19-D2FF-D4A63B355A85}"/>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Benefits of Lyophilized (Powdered) Liposomes</a:t>
            </a:r>
          </a:p>
          <a:p>
            <a:endParaRPr lang="en-AU" sz="2400" dirty="0">
              <a:solidFill>
                <a:srgbClr val="000000"/>
              </a:solidFill>
              <a:latin typeface="Lato"/>
              <a:ea typeface="Lato"/>
              <a:cs typeface="Lato"/>
            </a:endParaRPr>
          </a:p>
        </p:txBody>
      </p:sp>
      <p:sp>
        <p:nvSpPr>
          <p:cNvPr id="4" name="TextBox 3">
            <a:extLst>
              <a:ext uri="{FF2B5EF4-FFF2-40B4-BE49-F238E27FC236}">
                <a16:creationId xmlns:a16="http://schemas.microsoft.com/office/drawing/2014/main" id="{D973198C-61BE-6692-71F7-34F908CB75B7}"/>
              </a:ext>
            </a:extLst>
          </p:cNvPr>
          <p:cNvSpPr txBox="1"/>
          <p:nvPr/>
        </p:nvSpPr>
        <p:spPr>
          <a:xfrm>
            <a:off x="650327" y="1438603"/>
            <a:ext cx="7015655" cy="120032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Char char="•"/>
            </a:pPr>
            <a:r>
              <a:rPr lang="en-GB" sz="2400" dirty="0">
                <a:latin typeface="Lato"/>
              </a:rPr>
              <a:t>Enhanced long-term stability</a:t>
            </a:r>
            <a:endParaRPr lang="en-US" dirty="0"/>
          </a:p>
          <a:p>
            <a:pPr marL="285750" indent="-285750">
              <a:buChar char="•"/>
            </a:pPr>
            <a:r>
              <a:rPr lang="en-GB" sz="2400" dirty="0">
                <a:latin typeface="Lato"/>
              </a:rPr>
              <a:t>Enables room-temperature storage</a:t>
            </a:r>
            <a:endParaRPr lang="en-GB" dirty="0"/>
          </a:p>
          <a:p>
            <a:pPr marL="285750" indent="-285750">
              <a:buChar char="•"/>
            </a:pPr>
            <a:r>
              <a:rPr lang="en-GB" sz="2400" dirty="0">
                <a:latin typeface="Lato"/>
              </a:rPr>
              <a:t>Maintains vesicle integrity when protected</a:t>
            </a:r>
          </a:p>
        </p:txBody>
      </p:sp>
      <p:sp>
        <p:nvSpPr>
          <p:cNvPr id="5" name="TextBox 6">
            <a:extLst>
              <a:ext uri="{FF2B5EF4-FFF2-40B4-BE49-F238E27FC236}">
                <a16:creationId xmlns:a16="http://schemas.microsoft.com/office/drawing/2014/main" id="{E2FA90F1-036E-8ED6-529A-F5864F808AA2}"/>
              </a:ext>
            </a:extLst>
          </p:cNvPr>
          <p:cNvSpPr txBox="1"/>
          <p:nvPr/>
        </p:nvSpPr>
        <p:spPr>
          <a:xfrm>
            <a:off x="483079" y="3666037"/>
            <a:ext cx="7013276" cy="1323439"/>
          </a:xfrm>
          <a:prstGeom prst="rect">
            <a:avLst/>
          </a:prstGeom>
          <a:noFill/>
        </p:spPr>
        <p:txBody>
          <a:bodyPr wrap="square" lIns="91440" tIns="45720" rIns="91440" bIns="45720" anchor="t">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lgn="l"/>
            <a:r>
              <a:rPr lang="en-AU" b="1" i="0" u="none" strike="noStrike" dirty="0">
                <a:solidFill>
                  <a:srgbClr val="000000"/>
                </a:solidFill>
                <a:effectLst/>
                <a:latin typeface="Lato"/>
                <a:ea typeface="Lato"/>
                <a:cs typeface="Lato"/>
              </a:rPr>
              <a:t>Reference: </a:t>
            </a:r>
            <a:br>
              <a:rPr lang="en-AU" b="1" i="0" u="none" strike="noStrike" dirty="0">
                <a:effectLst/>
                <a:latin typeface="Lato" panose="020F0502020204030203" pitchFamily="34" charset="0"/>
                <a:ea typeface="Lato" panose="020F0502020204030203" pitchFamily="34" charset="0"/>
                <a:cs typeface="Lato" panose="020F0502020204030203" pitchFamily="34" charset="0"/>
              </a:rPr>
            </a:br>
            <a:r>
              <a:rPr lang="en-AU" i="1" u="none" strike="noStrike" dirty="0">
                <a:solidFill>
                  <a:srgbClr val="000000"/>
                </a:solidFill>
                <a:effectLst/>
                <a:latin typeface="Lato"/>
                <a:ea typeface="Lato"/>
                <a:cs typeface="Lato"/>
              </a:rPr>
              <a:t>General stability of lyophilized liposomes Chen, C., Han, D., Cai, C., &amp; Tang, X. (2010). An overview of liposome lyophilization and its future potential. Journal of Controlled Release, 142(3), 299–311.</a:t>
            </a:r>
            <a:endParaRPr lang="en-AU" u="none" strike="noStrike">
              <a:solidFill>
                <a:srgbClr val="000000"/>
              </a:solidFill>
              <a:effectLst/>
              <a:latin typeface="Lato" panose="020F0502020204030203" pitchFamily="34" charset="0"/>
              <a:ea typeface="Lato" panose="020F0502020204030203" pitchFamily="34" charset="0"/>
              <a:cs typeface="Lato" panose="020F0502020204030203" pitchFamily="34" charset="0"/>
            </a:endParaRPr>
          </a:p>
          <a:p>
            <a:pPr algn="l">
              <a:buNone/>
            </a:pPr>
            <a:endParaRPr lang="en-AU" sz="24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228338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59A4DD8F-41B7-2CEC-AB5C-B36662BF41FA}"/>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3438923C-21C4-341B-CDF7-C007458F5F4E}"/>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7" name="TextBox 6">
            <a:extLst>
              <a:ext uri="{FF2B5EF4-FFF2-40B4-BE49-F238E27FC236}">
                <a16:creationId xmlns:a16="http://schemas.microsoft.com/office/drawing/2014/main" id="{AF9D3239-B50D-05E5-1FC1-507F78949310}"/>
              </a:ext>
            </a:extLst>
          </p:cNvPr>
          <p:cNvSpPr txBox="1"/>
          <p:nvPr/>
        </p:nvSpPr>
        <p:spPr>
          <a:xfrm>
            <a:off x="909834" y="1027180"/>
            <a:ext cx="7315200" cy="2400657"/>
          </a:xfrm>
          <a:prstGeom prst="rect">
            <a:avLst/>
          </a:prstGeom>
          <a:noFill/>
        </p:spPr>
        <p:txBody>
          <a:bodyPr wrap="square" lIns="91440" tIns="45720" rIns="91440" bIns="45720" anchor="t">
            <a:spAutoFit/>
          </a:bodyPr>
          <a:lstStyle/>
          <a:p>
            <a:pPr algn="ctr"/>
            <a:r>
              <a:rPr lang="en-AU" sz="5000" b="1" i="0" u="none" strike="noStrike" dirty="0">
                <a:solidFill>
                  <a:srgbClr val="000000"/>
                </a:solidFill>
                <a:effectLst/>
                <a:latin typeface="Lato"/>
              </a:rPr>
              <a:t>Part II </a:t>
            </a:r>
            <a:endParaRPr lang="en-AU" sz="5000" b="1">
              <a:latin typeface="Lato"/>
              <a:ea typeface="Lato" panose="020F0502020204030203" pitchFamily="34" charset="0"/>
              <a:cs typeface="Lato" panose="020F0502020204030203" pitchFamily="34" charset="0"/>
            </a:endParaRPr>
          </a:p>
          <a:p>
            <a:pPr algn="ctr">
              <a:buNone/>
            </a:pPr>
            <a:r>
              <a:rPr lang="en-AU" sz="5000" dirty="0">
                <a:latin typeface="Lato"/>
              </a:rPr>
              <a:t>Excipient-Free</a:t>
            </a:r>
            <a:r>
              <a:rPr lang="en-AU" sz="5000" b="0" i="0" u="none" strike="noStrike" dirty="0">
                <a:solidFill>
                  <a:srgbClr val="000000"/>
                </a:solidFill>
                <a:effectLst/>
                <a:latin typeface="Lato"/>
              </a:rPr>
              <a:t> </a:t>
            </a:r>
            <a:r>
              <a:rPr lang="en-AU" sz="5000" dirty="0">
                <a:latin typeface="Lato"/>
              </a:rPr>
              <a:t>Manufacturing</a:t>
            </a:r>
            <a:endParaRPr lang="en-AU" sz="5000" b="0" i="0" u="none" strike="noStrike" dirty="0">
              <a:solidFill>
                <a:srgbClr val="000000"/>
              </a:solidFill>
              <a:effectLst/>
              <a:latin typeface="Lato"/>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5501586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4C8670E4-6036-1FB4-8D52-4D28DFF52C26}"/>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926EF6EF-24F2-F120-84EA-92C1AE12362E}"/>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034BF633-2151-B83A-3BF5-0F9220553D63}"/>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6E9928D4-0A97-58B0-A5D7-46CBCB683C94}"/>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F2C27A7C-F00B-8F5C-BDDF-FFA76F1235BF}"/>
              </a:ext>
            </a:extLst>
          </p:cNvPr>
          <p:cNvSpPr txBox="1"/>
          <p:nvPr/>
        </p:nvSpPr>
        <p:spPr>
          <a:xfrm>
            <a:off x="896642" y="1025219"/>
            <a:ext cx="7315200" cy="1200329"/>
          </a:xfrm>
          <a:prstGeom prst="rect">
            <a:avLst/>
          </a:prstGeom>
          <a:noFill/>
        </p:spPr>
        <p:txBody>
          <a:bodyPr wrap="square" lIns="91440" tIns="45720" rIns="91440" bIns="45720" anchor="t">
            <a:spAutoFit/>
          </a:bodyPr>
          <a:lstStyle/>
          <a:p>
            <a:r>
              <a:rPr lang="en-AU" sz="2400" b="0" i="0" u="none" strike="noStrike" dirty="0">
                <a:solidFill>
                  <a:srgbClr val="000000"/>
                </a:solidFill>
                <a:effectLst/>
                <a:latin typeface="Lato"/>
                <a:ea typeface="Lato"/>
                <a:cs typeface="Lato"/>
              </a:rPr>
              <a:t>Formulas with zero (or minimal) binders, fillers, glidants, lubricants, coatings, artificial </a:t>
            </a:r>
            <a:r>
              <a:rPr lang="en-AU" sz="2400" dirty="0">
                <a:latin typeface="Lato"/>
                <a:ea typeface="Lato"/>
                <a:cs typeface="Lato"/>
              </a:rPr>
              <a:t>colours or </a:t>
            </a:r>
            <a:r>
              <a:rPr lang="en-AU" sz="2400" b="0" i="0" u="none" strike="noStrike" dirty="0">
                <a:solidFill>
                  <a:srgbClr val="000000"/>
                </a:solidFill>
                <a:effectLst/>
                <a:latin typeface="Lato"/>
                <a:ea typeface="Lato"/>
                <a:cs typeface="Lato"/>
              </a:rPr>
              <a:t>sweeteners. </a:t>
            </a:r>
            <a:endParaRPr lang="en-AU" sz="2400" dirty="0">
              <a:latin typeface="Lato"/>
              <a:ea typeface="Lato"/>
              <a:cs typeface="Lato"/>
            </a:endParaRPr>
          </a:p>
        </p:txBody>
      </p:sp>
      <p:sp>
        <p:nvSpPr>
          <p:cNvPr id="3" name="Google Shape;63;p14">
            <a:extLst>
              <a:ext uri="{FF2B5EF4-FFF2-40B4-BE49-F238E27FC236}">
                <a16:creationId xmlns:a16="http://schemas.microsoft.com/office/drawing/2014/main" id="{C332E48E-6EB6-D532-B351-1A1A9F133860}"/>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What do we mean by “excipient-free”?</a:t>
            </a:r>
            <a:endParaRPr lang="en-US"/>
          </a:p>
          <a:p>
            <a:endParaRPr lang="en-AU" sz="2400" dirty="0">
              <a:solidFill>
                <a:srgbClr val="000000"/>
              </a:solidFill>
              <a:latin typeface="Lato"/>
              <a:ea typeface="Lato"/>
              <a:cs typeface="Lato"/>
            </a:endParaRPr>
          </a:p>
        </p:txBody>
      </p:sp>
      <p:sp>
        <p:nvSpPr>
          <p:cNvPr id="4" name="TextBox 3">
            <a:extLst>
              <a:ext uri="{FF2B5EF4-FFF2-40B4-BE49-F238E27FC236}">
                <a16:creationId xmlns:a16="http://schemas.microsoft.com/office/drawing/2014/main" id="{C0C1BCC2-4F8D-1ED8-0222-190702A23989}"/>
              </a:ext>
            </a:extLst>
          </p:cNvPr>
          <p:cNvSpPr txBox="1"/>
          <p:nvPr/>
        </p:nvSpPr>
        <p:spPr>
          <a:xfrm>
            <a:off x="892834" y="2903868"/>
            <a:ext cx="6937794"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Char char="•"/>
            </a:pPr>
            <a:r>
              <a:rPr lang="en-AU" sz="2400" dirty="0">
                <a:ea typeface="Lato"/>
              </a:rPr>
              <a:t>Bioavailability </a:t>
            </a:r>
            <a:endParaRPr lang="en-GB" dirty="0">
              <a:ea typeface="Lato"/>
            </a:endParaRPr>
          </a:p>
          <a:p>
            <a:pPr marL="342900" indent="-342900">
              <a:buChar char="•"/>
            </a:pPr>
            <a:r>
              <a:rPr lang="en-AU" sz="2400" dirty="0">
                <a:ea typeface="Lato"/>
              </a:rPr>
              <a:t>Tolerability </a:t>
            </a:r>
            <a:endParaRPr lang="en-GB" dirty="0">
              <a:ea typeface="Lato"/>
            </a:endParaRPr>
          </a:p>
          <a:p>
            <a:pPr marL="342900" indent="-342900">
              <a:buChar char="•"/>
            </a:pPr>
            <a:r>
              <a:rPr lang="en-AU" sz="2400" dirty="0">
                <a:ea typeface="Lato"/>
              </a:rPr>
              <a:t>Capsule size</a:t>
            </a:r>
          </a:p>
          <a:p>
            <a:pPr marL="342900" indent="-342900">
              <a:buChar char="•"/>
            </a:pPr>
            <a:r>
              <a:rPr lang="en-AU" sz="2400" dirty="0">
                <a:ea typeface="Lato"/>
              </a:rPr>
              <a:t>Clean-label appeal</a:t>
            </a:r>
          </a:p>
        </p:txBody>
      </p:sp>
      <p:sp>
        <p:nvSpPr>
          <p:cNvPr id="6" name="Google Shape;63;p14">
            <a:extLst>
              <a:ext uri="{FF2B5EF4-FFF2-40B4-BE49-F238E27FC236}">
                <a16:creationId xmlns:a16="http://schemas.microsoft.com/office/drawing/2014/main" id="{7963EF3A-2F0B-5F63-8B8E-C2C4C4398119}"/>
              </a:ext>
            </a:extLst>
          </p:cNvPr>
          <p:cNvSpPr txBox="1">
            <a:spLocks/>
          </p:cNvSpPr>
          <p:nvPr/>
        </p:nvSpPr>
        <p:spPr>
          <a:xfrm>
            <a:off x="348841" y="2338909"/>
            <a:ext cx="8537700" cy="509015"/>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What are the benefits?</a:t>
            </a:r>
            <a:endParaRPr lang="en-US" dirty="0"/>
          </a:p>
          <a:p>
            <a:endParaRPr lang="en-AU" sz="2400" dirty="0">
              <a:solidFill>
                <a:srgbClr val="000000"/>
              </a:solidFill>
              <a:latin typeface="Lato"/>
              <a:ea typeface="Lato"/>
              <a:cs typeface="Lato"/>
            </a:endParaRPr>
          </a:p>
        </p:txBody>
      </p:sp>
    </p:spTree>
    <p:extLst>
      <p:ext uri="{BB962C8B-B14F-4D97-AF65-F5344CB8AC3E}">
        <p14:creationId xmlns:p14="http://schemas.microsoft.com/office/powerpoint/2010/main" val="2407035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par>
                          <p:cTn id="8" fill="hold">
                            <p:stCondLst>
                              <p:cond delay="1000"/>
                            </p:stCondLst>
                            <p:childTnLst>
                              <p:par>
                                <p:cTn id="9" presetID="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034B129A-4528-EA96-01D2-31AA71814B1F}"/>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A3E9E8D4-6D66-C9B9-B4A6-9A5E553AD765}"/>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76CB802E-1DD0-F4D2-2435-94738CD2A466}"/>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84098195-03E0-F8AF-E788-A04C2A7E4BBE}"/>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4EE8237A-15C5-385A-A3A8-8877C57A372A}"/>
              </a:ext>
            </a:extLst>
          </p:cNvPr>
          <p:cNvSpPr txBox="1"/>
          <p:nvPr/>
        </p:nvSpPr>
        <p:spPr>
          <a:xfrm>
            <a:off x="914400" y="1427907"/>
            <a:ext cx="7315200" cy="1938992"/>
          </a:xfrm>
          <a:prstGeom prst="rect">
            <a:avLst/>
          </a:prstGeom>
          <a:noFill/>
        </p:spPr>
        <p:txBody>
          <a:bodyPr wrap="square" lIns="91440" tIns="45720" rIns="91440" bIns="45720" anchor="t">
            <a:spAutoFit/>
          </a:bodyPr>
          <a:lstStyle/>
          <a:p>
            <a:r>
              <a:rPr lang="en-AU" sz="2400" b="1" i="0" u="none" strike="noStrike" dirty="0">
                <a:solidFill>
                  <a:srgbClr val="000000"/>
                </a:solidFill>
                <a:effectLst/>
                <a:latin typeface="Lato"/>
                <a:ea typeface="Lato"/>
                <a:cs typeface="Lato"/>
              </a:rPr>
              <a:t>Regulatory reality check</a:t>
            </a:r>
            <a:endParaRPr lang="en-US" sz="2400" dirty="0">
              <a:latin typeface="Lato"/>
              <a:ea typeface="Lato"/>
              <a:cs typeface="Lato"/>
            </a:endParaRPr>
          </a:p>
          <a:p>
            <a:pPr marL="342900" indent="-342900">
              <a:buChar char="•"/>
            </a:pPr>
            <a:r>
              <a:rPr lang="en-AU" sz="2400" b="0" i="0" u="none" strike="noStrike" dirty="0">
                <a:solidFill>
                  <a:srgbClr val="000000"/>
                </a:solidFill>
                <a:effectLst/>
                <a:latin typeface="Lato"/>
                <a:ea typeface="Lato"/>
                <a:cs typeface="Lato"/>
              </a:rPr>
              <a:t>Excipients aren’t “inert” by default </a:t>
            </a:r>
            <a:endParaRPr lang="en-US" sz="2400" dirty="0">
              <a:latin typeface="Lato"/>
              <a:ea typeface="Lato"/>
              <a:cs typeface="Lato"/>
            </a:endParaRPr>
          </a:p>
          <a:p>
            <a:pPr marL="342900" indent="-342900">
              <a:buChar char="•"/>
            </a:pPr>
            <a:r>
              <a:rPr lang="en-AU" sz="2400" dirty="0">
                <a:latin typeface="Lato"/>
                <a:ea typeface="Lato"/>
                <a:cs typeface="Lato"/>
              </a:rPr>
              <a:t>Many</a:t>
            </a:r>
            <a:r>
              <a:rPr lang="en-AU" sz="2400" b="0" i="0" u="none" strike="noStrike" dirty="0">
                <a:solidFill>
                  <a:srgbClr val="000000"/>
                </a:solidFill>
                <a:effectLst/>
                <a:latin typeface="Lato"/>
                <a:ea typeface="Lato"/>
                <a:cs typeface="Lato"/>
              </a:rPr>
              <a:t> have well-established safe-use </a:t>
            </a:r>
            <a:r>
              <a:rPr lang="en-AU" sz="2400" dirty="0">
                <a:latin typeface="Lato"/>
                <a:ea typeface="Lato"/>
                <a:cs typeface="Lato"/>
              </a:rPr>
              <a:t>levels;</a:t>
            </a:r>
            <a:r>
              <a:rPr lang="en-AU" sz="2400" b="0" i="0" u="none" strike="noStrike" dirty="0">
                <a:solidFill>
                  <a:srgbClr val="000000"/>
                </a:solidFill>
                <a:effectLst/>
                <a:latin typeface="Lato"/>
                <a:ea typeface="Lato"/>
                <a:cs typeface="Lato"/>
              </a:rPr>
              <a:t> novel excipients require justification </a:t>
            </a:r>
            <a:endParaRPr lang="en-US" sz="2400" dirty="0">
              <a:latin typeface="Lato"/>
              <a:ea typeface="Lato"/>
              <a:cs typeface="Lato"/>
            </a:endParaRPr>
          </a:p>
          <a:p>
            <a:pPr marL="342900" indent="-342900">
              <a:buChar char="•"/>
            </a:pPr>
            <a:r>
              <a:rPr lang="en-AU" sz="2400" b="0" i="0" u="none" strike="noStrike" dirty="0">
                <a:solidFill>
                  <a:srgbClr val="000000"/>
                </a:solidFill>
                <a:effectLst/>
                <a:latin typeface="Lato"/>
                <a:ea typeface="Lato"/>
                <a:cs typeface="Lato"/>
              </a:rPr>
              <a:t>The goal is </a:t>
            </a:r>
            <a:r>
              <a:rPr lang="en-AU" sz="2400" b="0" i="1" u="none" strike="noStrike" dirty="0">
                <a:solidFill>
                  <a:srgbClr val="000000"/>
                </a:solidFill>
                <a:effectLst/>
                <a:latin typeface="Lato"/>
                <a:ea typeface="Lato"/>
                <a:cs typeface="Lato"/>
              </a:rPr>
              <a:t>smart minimalism</a:t>
            </a:r>
            <a:r>
              <a:rPr lang="en-AU" sz="2400" b="0" i="0" u="none" strike="noStrike" dirty="0">
                <a:solidFill>
                  <a:srgbClr val="000000"/>
                </a:solidFill>
                <a:effectLst/>
                <a:latin typeface="Lato"/>
                <a:ea typeface="Lato"/>
                <a:cs typeface="Lato"/>
              </a:rPr>
              <a:t>, not dogma.</a:t>
            </a:r>
            <a:endParaRPr lang="en-US" sz="2400">
              <a:latin typeface="Lato"/>
              <a:ea typeface="Lato"/>
              <a:cs typeface="Lato"/>
            </a:endParaRPr>
          </a:p>
        </p:txBody>
      </p:sp>
      <p:sp>
        <p:nvSpPr>
          <p:cNvPr id="3" name="Google Shape;63;p14">
            <a:extLst>
              <a:ext uri="{FF2B5EF4-FFF2-40B4-BE49-F238E27FC236}">
                <a16:creationId xmlns:a16="http://schemas.microsoft.com/office/drawing/2014/main" id="{1F590945-8F83-4BAD-B153-BF0C843AAB0B}"/>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Why Minimal Excipients Matter?</a:t>
            </a:r>
            <a:endParaRPr lang="en-US" dirty="0"/>
          </a:p>
          <a:p>
            <a:endParaRPr lang="en-AU" sz="2400" dirty="0">
              <a:solidFill>
                <a:srgbClr val="000000"/>
              </a:solidFill>
              <a:latin typeface="Lato"/>
              <a:ea typeface="Lato"/>
              <a:cs typeface="Lato"/>
            </a:endParaRPr>
          </a:p>
        </p:txBody>
      </p:sp>
    </p:spTree>
    <p:extLst>
      <p:ext uri="{BB962C8B-B14F-4D97-AF65-F5344CB8AC3E}">
        <p14:creationId xmlns:p14="http://schemas.microsoft.com/office/powerpoint/2010/main" val="3982303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CF939626-6853-3372-4F4B-EBD98380F28D}"/>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731ED0D1-49C3-D6E3-F4BB-CAAAE2D52567}"/>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43D76F09-411C-AA82-409D-95CACD81DDC2}"/>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B753CAA3-17F5-A52C-B3EA-D418CD9C9507}"/>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B93D3D21-88DB-BA9A-E070-7A74F0618E01}"/>
              </a:ext>
            </a:extLst>
          </p:cNvPr>
          <p:cNvSpPr txBox="1"/>
          <p:nvPr/>
        </p:nvSpPr>
        <p:spPr>
          <a:xfrm>
            <a:off x="914400" y="1000550"/>
            <a:ext cx="7315200" cy="2739211"/>
          </a:xfrm>
          <a:prstGeom prst="rect">
            <a:avLst/>
          </a:prstGeom>
          <a:noFill/>
        </p:spPr>
        <p:txBody>
          <a:bodyPr wrap="square" lIns="91440" tIns="45720" rIns="91440" bIns="45720" anchor="t">
            <a:spAutoFit/>
          </a:bodyPr>
          <a:lstStyle/>
          <a:p>
            <a:r>
              <a:rPr lang="en-US" sz="2800" dirty="0">
                <a:latin typeface="Lato"/>
                <a:ea typeface="Lato"/>
                <a:cs typeface="Lato"/>
              </a:rPr>
              <a:t>Why selecting excipient free manufacturing is critical to achieve optimal bioavailability</a:t>
            </a:r>
          </a:p>
          <a:p>
            <a:pPr marL="342900" indent="-342900">
              <a:buFont typeface="Arial" panose="020B0604020202020204" pitchFamily="34" charset="0"/>
              <a:buChar char="•"/>
            </a:pPr>
            <a:endParaRPr lang="en-US" sz="2000" dirty="0">
              <a:latin typeface="Lato" panose="020F0502020204030203" pitchFamily="34" charset="0"/>
              <a:ea typeface="Lato" panose="020F0502020204030203" pitchFamily="34" charset="0"/>
              <a:cs typeface="Lato" panose="020F0502020204030203" pitchFamily="34" charset="0"/>
            </a:endParaRPr>
          </a:p>
          <a:p>
            <a:pPr marL="342900" indent="-342900">
              <a:buFont typeface="Arial" panose="020B0604020202020204" pitchFamily="34" charset="0"/>
              <a:buChar char="•"/>
            </a:pPr>
            <a:r>
              <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Excessive use of magnesium stearate has been reported to slow the dissolution rate of tablets and capsules.</a:t>
            </a:r>
          </a:p>
          <a:p>
            <a:pPr marL="342900" indent="-342900">
              <a:buFont typeface="Arial" panose="020B0604020202020204" pitchFamily="34" charset="0"/>
              <a:buChar char="•"/>
            </a:pPr>
            <a:endParaRPr lang="en-AU" sz="2800" dirty="0">
              <a:latin typeface="Lato" panose="020F0502020204030203" pitchFamily="34" charset="0"/>
              <a:ea typeface="Lato" panose="020F0502020204030203" pitchFamily="34" charset="0"/>
              <a:cs typeface="Lato" panose="020F0502020204030203" pitchFamily="34" charset="0"/>
            </a:endParaRPr>
          </a:p>
          <a:p>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R. K. Chang and R. N. Raw, "Lubricants in pharmaceutical solid dosage forms” </a:t>
            </a:r>
            <a:r>
              <a:rPr lang="en-AU" b="0" i="1"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Pharmaceutical Technology</a:t>
            </a:r>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2004.</a:t>
            </a: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6309707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82A82859-6BF3-E3FD-0411-02FEB3FF0E55}"/>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5225106F-C443-BBB5-11C7-93ABDE16A886}"/>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2FD293CA-7EFE-14FB-99EC-4F27D978DCC0}"/>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F9677B4A-785D-2F65-0117-4C72693E99B2}"/>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F12C6406-BB30-71EC-031A-62525F5525D4}"/>
              </a:ext>
            </a:extLst>
          </p:cNvPr>
          <p:cNvSpPr txBox="1"/>
          <p:nvPr/>
        </p:nvSpPr>
        <p:spPr>
          <a:xfrm>
            <a:off x="914400" y="1000550"/>
            <a:ext cx="7315200" cy="2831544"/>
          </a:xfrm>
          <a:prstGeom prst="rect">
            <a:avLst/>
          </a:prstGeom>
          <a:noFill/>
        </p:spPr>
        <p:txBody>
          <a:bodyPr wrap="square" lIns="91440" tIns="45720" rIns="91440" bIns="45720" anchor="t">
            <a:spAutoFit/>
          </a:bodyPr>
          <a:lstStyle/>
          <a:p>
            <a:r>
              <a:rPr lang="en-US" sz="2800" dirty="0">
                <a:latin typeface="Lato"/>
                <a:ea typeface="Lato"/>
                <a:cs typeface="Lato"/>
              </a:rPr>
              <a:t>Why selecting excipient free manufacturing is critical to achieve optimal bioavailability</a:t>
            </a:r>
          </a:p>
          <a:p>
            <a:pPr marL="342900" indent="-342900">
              <a:buFont typeface="Arial" panose="020B0604020202020204" pitchFamily="34" charset="0"/>
              <a:buChar char="•"/>
            </a:pPr>
            <a:endParaRPr lang="en-US" sz="2000" dirty="0">
              <a:latin typeface="Lato" panose="020F0502020204030203" pitchFamily="34" charset="0"/>
              <a:ea typeface="Lato" panose="020F0502020204030203" pitchFamily="34" charset="0"/>
              <a:cs typeface="Lato" panose="020F0502020204030203" pitchFamily="34" charset="0"/>
            </a:endParaRPr>
          </a:p>
          <a:p>
            <a:pPr marL="342900" indent="-342900">
              <a:buFont typeface="Arial" panose="020B0604020202020204" pitchFamily="34" charset="0"/>
              <a:buChar char="•"/>
            </a:pPr>
            <a:r>
              <a:rPr lang="en-AU" sz="2000" dirty="0">
                <a:latin typeface="Lato" panose="020F0502020204030203" pitchFamily="34" charset="0"/>
                <a:ea typeface="Lato" panose="020F0502020204030203" pitchFamily="34" charset="0"/>
                <a:cs typeface="Lato" panose="020F0502020204030203" pitchFamily="34" charset="0"/>
              </a:rPr>
              <a:t>D</a:t>
            </a:r>
            <a:r>
              <a:rPr lang="en-AU" sz="200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isintegrant-free and lubricant-free formulations show faster disintegration, leading to higher immediate bioavailability.</a:t>
            </a:r>
            <a:endParaRPr lang="en-AU" sz="2000" dirty="0">
              <a:latin typeface="Lato" panose="020F0502020204030203" pitchFamily="34" charset="0"/>
              <a:ea typeface="Lato" panose="020F0502020204030203" pitchFamily="34" charset="0"/>
              <a:cs typeface="Lato" panose="020F0502020204030203" pitchFamily="34" charset="0"/>
            </a:endParaRPr>
          </a:p>
          <a:p>
            <a:endPar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a:p>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R. </a:t>
            </a:r>
            <a:r>
              <a:rPr lang="en-AU" b="0" i="0" u="none" strike="noStrike" dirty="0" err="1">
                <a:solidFill>
                  <a:srgbClr val="000000"/>
                </a:solidFill>
                <a:effectLst/>
                <a:latin typeface="Lato" panose="020F0502020204030203" pitchFamily="34" charset="0"/>
                <a:ea typeface="Lato" panose="020F0502020204030203" pitchFamily="34" charset="0"/>
                <a:cs typeface="Lato" panose="020F0502020204030203" pitchFamily="34" charset="0"/>
              </a:rPr>
              <a:t>Podczeck</a:t>
            </a:r>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et al., "The influence of excipients on the preparation of hard </a:t>
            </a:r>
            <a:r>
              <a:rPr lang="en-AU" b="0" i="0" u="none" strike="noStrike" dirty="0" err="1">
                <a:solidFill>
                  <a:srgbClr val="000000"/>
                </a:solidFill>
                <a:effectLst/>
                <a:latin typeface="Lato" panose="020F0502020204030203" pitchFamily="34" charset="0"/>
                <a:ea typeface="Lato" panose="020F0502020204030203" pitchFamily="34" charset="0"/>
                <a:cs typeface="Lato" panose="020F0502020204030203" pitchFamily="34" charset="0"/>
              </a:rPr>
              <a:t>gelatin</a:t>
            </a:r>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capsules" </a:t>
            </a:r>
            <a:r>
              <a:rPr lang="en-AU" b="0" i="1"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International Journal of Pharmaceutics</a:t>
            </a:r>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1999.</a:t>
            </a: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704961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5">
          <a:extLst>
            <a:ext uri="{FF2B5EF4-FFF2-40B4-BE49-F238E27FC236}">
              <a16:creationId xmlns:a16="http://schemas.microsoft.com/office/drawing/2014/main" id="{1329A44A-D641-7442-7B03-CCFA7D41B2D9}"/>
            </a:ext>
          </a:extLst>
        </p:cNvPr>
        <p:cNvGrpSpPr/>
        <p:nvPr/>
      </p:nvGrpSpPr>
      <p:grpSpPr>
        <a:xfrm>
          <a:off x="0" y="0"/>
          <a:ext cx="0" cy="0"/>
          <a:chOff x="0" y="0"/>
          <a:chExt cx="0" cy="0"/>
        </a:xfrm>
      </p:grpSpPr>
      <p:sp>
        <p:nvSpPr>
          <p:cNvPr id="56" name="Google Shape;56;p13">
            <a:extLst>
              <a:ext uri="{FF2B5EF4-FFF2-40B4-BE49-F238E27FC236}">
                <a16:creationId xmlns:a16="http://schemas.microsoft.com/office/drawing/2014/main" id="{720543B8-521A-1694-1716-D258261B86D3}"/>
              </a:ext>
            </a:extLst>
          </p:cNvPr>
          <p:cNvSpPr txBox="1">
            <a:spLocks noGrp="1"/>
          </p:cNvSpPr>
          <p:nvPr>
            <p:ph type="ctrTitle"/>
          </p:nvPr>
        </p:nvSpPr>
        <p:spPr>
          <a:xfrm>
            <a:off x="485550" y="6130875"/>
            <a:ext cx="8520600" cy="320100"/>
          </a:xfrm>
          <a:prstGeom prst="rect">
            <a:avLst/>
          </a:prstGeom>
        </p:spPr>
        <p:txBody>
          <a:bodyPr spcFirstLastPara="1" wrap="square" lIns="91425" tIns="91425" rIns="91425" bIns="91425" anchor="ctr" anchorCtr="0">
            <a:normAutofit fontScale="90000"/>
          </a:bodyPr>
          <a:lstStyle/>
          <a:p>
            <a:pPr marL="0" lvl="0" indent="0" algn="l" rtl="0">
              <a:spcBef>
                <a:spcPts val="0"/>
              </a:spcBef>
              <a:spcAft>
                <a:spcPts val="0"/>
              </a:spcAft>
              <a:buNone/>
            </a:pPr>
            <a:endParaRPr/>
          </a:p>
        </p:txBody>
      </p:sp>
      <p:sp>
        <p:nvSpPr>
          <p:cNvPr id="58" name="Google Shape;58;p13">
            <a:extLst>
              <a:ext uri="{FF2B5EF4-FFF2-40B4-BE49-F238E27FC236}">
                <a16:creationId xmlns:a16="http://schemas.microsoft.com/office/drawing/2014/main" id="{98EA41BB-E13D-1255-F957-C9C7972D6378}"/>
              </a:ext>
            </a:extLst>
          </p:cNvPr>
          <p:cNvSpPr txBox="1">
            <a:spLocks noGrp="1"/>
          </p:cNvSpPr>
          <p:nvPr>
            <p:ph type="subTitle" idx="1"/>
          </p:nvPr>
        </p:nvSpPr>
        <p:spPr>
          <a:xfrm>
            <a:off x="311340" y="702317"/>
            <a:ext cx="8520600" cy="2938965"/>
          </a:xfrm>
          <a:prstGeom prst="rect">
            <a:avLst/>
          </a:prstGeom>
        </p:spPr>
        <p:txBody>
          <a:bodyPr spcFirstLastPara="1" wrap="square" lIns="91425" tIns="91425" rIns="91425" bIns="91425" anchor="ctr" anchorCtr="0">
            <a:normAutofit/>
          </a:bodyPr>
          <a:lstStyle/>
          <a:p>
            <a:pPr marL="0" indent="0">
              <a:lnSpc>
                <a:spcPct val="114999"/>
              </a:lnSpc>
            </a:pPr>
            <a:r>
              <a:rPr lang="en-AU" sz="5000" dirty="0">
                <a:solidFill>
                  <a:srgbClr val="000000"/>
                </a:solidFill>
                <a:latin typeface="Lato"/>
              </a:rPr>
              <a:t>Part I:</a:t>
            </a:r>
          </a:p>
          <a:p>
            <a:r>
              <a:rPr lang="en-GB" sz="5000" b="0" dirty="0">
                <a:solidFill>
                  <a:srgbClr val="000000"/>
                </a:solidFill>
                <a:latin typeface="Lato"/>
                <a:ea typeface="Lato"/>
                <a:cs typeface="Lato"/>
              </a:rPr>
              <a:t>Liposomal Innovation &amp; Super-Dried Powders</a:t>
            </a:r>
            <a:endParaRPr lang="en-AU" sz="5000" b="0">
              <a:solidFill>
                <a:srgbClr val="000000"/>
              </a:solidFill>
              <a:latin typeface="Lato"/>
              <a:ea typeface="Lato"/>
              <a:cs typeface="Lato"/>
            </a:endParaRPr>
          </a:p>
          <a:p>
            <a:pPr marL="0" indent="0">
              <a:lnSpc>
                <a:spcPct val="114999"/>
              </a:lnSpc>
            </a:pPr>
            <a:endParaRPr lang="en-AU" sz="3500" b="0" dirty="0">
              <a:solidFill>
                <a:srgbClr val="000000"/>
              </a:solidFill>
              <a:latin typeface="Lato"/>
            </a:endParaRPr>
          </a:p>
        </p:txBody>
      </p:sp>
      <p:pic>
        <p:nvPicPr>
          <p:cNvPr id="4" name="Google Shape;64;p14">
            <a:extLst>
              <a:ext uri="{FF2B5EF4-FFF2-40B4-BE49-F238E27FC236}">
                <a16:creationId xmlns:a16="http://schemas.microsoft.com/office/drawing/2014/main" id="{06BBFEDC-5C20-5056-FCB8-1EBDAE982FEF}"/>
              </a:ext>
            </a:extLst>
          </p:cNvPr>
          <p:cNvPicPr preferRelativeResize="0"/>
          <p:nvPr/>
        </p:nvPicPr>
        <p:blipFill>
          <a:blip r:embed="rId3">
            <a:alphaModFix/>
          </a:blip>
          <a:stretch>
            <a:fillRect/>
          </a:stretch>
        </p:blipFill>
        <p:spPr>
          <a:xfrm>
            <a:off x="7411509" y="4221620"/>
            <a:ext cx="1527529" cy="544324"/>
          </a:xfrm>
          <a:prstGeom prst="rect">
            <a:avLst/>
          </a:prstGeom>
          <a:noFill/>
          <a:ln>
            <a:noFill/>
          </a:ln>
        </p:spPr>
      </p:pic>
    </p:spTree>
    <p:extLst>
      <p:ext uri="{BB962C8B-B14F-4D97-AF65-F5344CB8AC3E}">
        <p14:creationId xmlns:p14="http://schemas.microsoft.com/office/powerpoint/2010/main" val="14875104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57D9492B-E4C7-9BBC-2365-4C25CEE50ED3}"/>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BBA7E818-B9AD-9391-E487-63947F091D3D}"/>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E3D90204-C551-92BF-69AB-F71CB804B076}"/>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FE615DB3-CD55-D8AC-9567-E391A35D71AE}"/>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F5D163E0-74E8-9557-A0F0-5070C4034E42}"/>
              </a:ext>
            </a:extLst>
          </p:cNvPr>
          <p:cNvSpPr txBox="1"/>
          <p:nvPr/>
        </p:nvSpPr>
        <p:spPr>
          <a:xfrm>
            <a:off x="914400" y="1000550"/>
            <a:ext cx="7315200" cy="2831544"/>
          </a:xfrm>
          <a:prstGeom prst="rect">
            <a:avLst/>
          </a:prstGeom>
          <a:noFill/>
        </p:spPr>
        <p:txBody>
          <a:bodyPr wrap="square" lIns="91440" tIns="45720" rIns="91440" bIns="45720" anchor="t">
            <a:spAutoFit/>
          </a:bodyPr>
          <a:lstStyle/>
          <a:p>
            <a:r>
              <a:rPr lang="en-US" sz="2800" dirty="0">
                <a:latin typeface="Lato"/>
                <a:ea typeface="Lato"/>
                <a:cs typeface="Lato"/>
              </a:rPr>
              <a:t>Why selecting excipient free manufacturing is critical to achieve optimal bioavailability</a:t>
            </a:r>
          </a:p>
          <a:p>
            <a:pPr marL="342900" indent="-342900">
              <a:buFont typeface="Arial" panose="020B0604020202020204" pitchFamily="34" charset="0"/>
              <a:buChar char="•"/>
            </a:pPr>
            <a:endParaRPr lang="en-US" sz="2000" dirty="0">
              <a:latin typeface="Lato" panose="020F0502020204030203" pitchFamily="34" charset="0"/>
              <a:ea typeface="Lato" panose="020F0502020204030203" pitchFamily="34" charset="0"/>
              <a:cs typeface="Lato" panose="020F0502020204030203" pitchFamily="34" charset="0"/>
            </a:endParaRPr>
          </a:p>
          <a:p>
            <a:pPr marL="342900" indent="-342900">
              <a:buFont typeface="Arial" panose="020B0604020202020204" pitchFamily="34" charset="0"/>
              <a:buChar char="•"/>
            </a:pPr>
            <a:r>
              <a:rPr lang="en-AU" sz="200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Studies of direct-fill encapsulation without excipients have shown improved dose uniformity and reproducibility in certain contexts.</a:t>
            </a:r>
          </a:p>
          <a:p>
            <a:endParaRPr lang="en-AU" b="0" i="0" u="none" strike="noStrike" dirty="0">
              <a:solidFill>
                <a:srgbClr val="000000"/>
              </a:solidFill>
              <a:effectLst/>
              <a:latin typeface="-webkit-standard"/>
            </a:endParaRPr>
          </a:p>
          <a:p>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S. </a:t>
            </a:r>
            <a:r>
              <a:rPr lang="en-AU" b="0" i="0" u="none" strike="noStrike" dirty="0" err="1">
                <a:solidFill>
                  <a:srgbClr val="000000"/>
                </a:solidFill>
                <a:effectLst/>
                <a:latin typeface="Lato" panose="020F0502020204030203" pitchFamily="34" charset="0"/>
                <a:ea typeface="Lato" panose="020F0502020204030203" pitchFamily="34" charset="0"/>
                <a:cs typeface="Lato" panose="020F0502020204030203" pitchFamily="34" charset="0"/>
              </a:rPr>
              <a:t>Podczeck</a:t>
            </a:r>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et al., "Capsule filling of powders without excipients" </a:t>
            </a:r>
            <a:r>
              <a:rPr lang="en-AU" b="0" i="1"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European Journal of Pharmaceutical Sciences</a:t>
            </a:r>
            <a:r>
              <a:rPr lang="en-AU"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2006</a:t>
            </a:r>
            <a:endParaRPr lang="en-US" dirty="0">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4130903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FE704BBB-EBBC-D89D-5591-C552424BEACE}"/>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71D8EE5C-4B40-D3F2-346D-C8A47E791DF3}"/>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0B0D1DF2-E26A-E9CF-46DA-EEB6EAB4BA80}"/>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34B456AD-5340-D240-8186-BE7C964F2C18}"/>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175E9F00-1761-A81A-102D-533E7071C243}"/>
              </a:ext>
            </a:extLst>
          </p:cNvPr>
          <p:cNvSpPr txBox="1"/>
          <p:nvPr/>
        </p:nvSpPr>
        <p:spPr>
          <a:xfrm>
            <a:off x="907425" y="1750293"/>
            <a:ext cx="7315200" cy="1631216"/>
          </a:xfrm>
          <a:prstGeom prst="rect">
            <a:avLst/>
          </a:prstGeom>
          <a:noFill/>
        </p:spPr>
        <p:txBody>
          <a:bodyPr wrap="square" lIns="91440" tIns="45720" rIns="91440" bIns="45720" anchor="t">
            <a:spAutoFit/>
          </a:bodyPr>
          <a:lstStyle/>
          <a:p>
            <a:pPr marL="342900" indent="-342900" algn="l">
              <a:buChar char="•"/>
            </a:pPr>
            <a:r>
              <a:rPr lang="en-AU" sz="2000" b="0" i="0" u="none" strike="noStrike" dirty="0">
                <a:solidFill>
                  <a:srgbClr val="000000"/>
                </a:solidFill>
                <a:effectLst/>
                <a:latin typeface="Lato"/>
                <a:ea typeface="Lato"/>
                <a:cs typeface="Lato"/>
              </a:rPr>
              <a:t>Reduces risk of excipient-related interactions with APIs</a:t>
            </a:r>
            <a:endParaRPr lang="en-AU" sz="2000" b="1" i="0" u="none" strike="noStrike" dirty="0">
              <a:solidFill>
                <a:srgbClr val="000000"/>
              </a:solidFill>
              <a:effectLst/>
              <a:latin typeface="Lato"/>
              <a:ea typeface="Lato"/>
              <a:cs typeface="Lato"/>
            </a:endParaRPr>
          </a:p>
          <a:p>
            <a:pPr marL="342900" indent="-342900">
              <a:buChar char="•"/>
            </a:pPr>
            <a:r>
              <a:rPr lang="en-AU" sz="2000" b="0" i="0" u="none" strike="noStrike" dirty="0">
                <a:solidFill>
                  <a:srgbClr val="000000"/>
                </a:solidFill>
                <a:effectLst/>
                <a:latin typeface="Lato"/>
                <a:ea typeface="Lato"/>
                <a:cs typeface="Lato"/>
              </a:rPr>
              <a:t>Minimizes formulation complexity and regulatory </a:t>
            </a:r>
            <a:r>
              <a:rPr lang="en-AU" sz="2000" dirty="0">
                <a:latin typeface="Lato"/>
                <a:ea typeface="Lato"/>
                <a:cs typeface="Lato"/>
              </a:rPr>
              <a:t>burden</a:t>
            </a:r>
            <a:endParaRPr lang="en-AU" sz="2000" b="1" dirty="0">
              <a:latin typeface="Lato"/>
              <a:ea typeface="Lato"/>
              <a:cs typeface="Lato"/>
            </a:endParaRPr>
          </a:p>
          <a:p>
            <a:pPr marL="342900" indent="-342900">
              <a:buChar char="•"/>
            </a:pPr>
            <a:r>
              <a:rPr lang="en-AU" sz="2000" dirty="0">
                <a:latin typeface="Lato"/>
                <a:ea typeface="Lato"/>
                <a:cs typeface="Lato"/>
              </a:rPr>
              <a:t>Useful</a:t>
            </a:r>
            <a:r>
              <a:rPr lang="en-AU" sz="2000" b="0" i="0" u="none" strike="noStrike" dirty="0">
                <a:solidFill>
                  <a:srgbClr val="000000"/>
                </a:solidFill>
                <a:effectLst/>
                <a:latin typeface="Lato"/>
                <a:ea typeface="Lato"/>
                <a:cs typeface="Lato"/>
              </a:rPr>
              <a:t> for “clean-label” products and sensitive </a:t>
            </a:r>
            <a:r>
              <a:rPr lang="en-AU" sz="2000" dirty="0">
                <a:latin typeface="Lato"/>
                <a:ea typeface="Lato"/>
                <a:cs typeface="Lato"/>
              </a:rPr>
              <a:t>populations</a:t>
            </a:r>
            <a:endParaRPr lang="en-AU" sz="2000" b="1" dirty="0">
              <a:latin typeface="Lato"/>
              <a:ea typeface="Lato"/>
              <a:cs typeface="Lato"/>
            </a:endParaRPr>
          </a:p>
          <a:p>
            <a:pPr marL="342900" indent="-342900" algn="l">
              <a:buChar char="•"/>
            </a:pPr>
            <a:r>
              <a:rPr lang="en-AU" sz="2000" dirty="0">
                <a:latin typeface="Lato"/>
                <a:ea typeface="Lato"/>
                <a:cs typeface="Lato"/>
              </a:rPr>
              <a:t>Potential</a:t>
            </a:r>
            <a:r>
              <a:rPr lang="en-AU" sz="2000" b="0" i="0" u="none" strike="noStrike" dirty="0">
                <a:solidFill>
                  <a:srgbClr val="000000"/>
                </a:solidFill>
                <a:effectLst/>
                <a:latin typeface="Lato"/>
                <a:ea typeface="Lato"/>
                <a:cs typeface="Lato"/>
              </a:rPr>
              <a:t> to enhance </a:t>
            </a:r>
            <a:r>
              <a:rPr lang="en-AU" sz="2000" b="1" i="0" u="none" strike="noStrike" dirty="0">
                <a:solidFill>
                  <a:srgbClr val="000000"/>
                </a:solidFill>
                <a:effectLst/>
                <a:latin typeface="Lato"/>
                <a:ea typeface="Lato"/>
                <a:cs typeface="Lato"/>
              </a:rPr>
              <a:t>bioavailability</a:t>
            </a:r>
            <a:r>
              <a:rPr lang="en-AU" sz="2000" b="0" i="0" u="none" strike="noStrike" dirty="0">
                <a:solidFill>
                  <a:srgbClr val="000000"/>
                </a:solidFill>
                <a:effectLst/>
                <a:latin typeface="Lato"/>
                <a:ea typeface="Lato"/>
                <a:cs typeface="Lato"/>
              </a:rPr>
              <a:t> if excipients interfere with dissolution</a:t>
            </a:r>
            <a:endParaRPr lang="en-AU" sz="2000" b="1" i="0" u="none" strike="noStrike" dirty="0">
              <a:solidFill>
                <a:srgbClr val="000000"/>
              </a:solidFill>
              <a:effectLst/>
              <a:latin typeface="Lato"/>
              <a:ea typeface="Lato"/>
              <a:cs typeface="Lato"/>
            </a:endParaRPr>
          </a:p>
        </p:txBody>
      </p:sp>
      <p:sp>
        <p:nvSpPr>
          <p:cNvPr id="3" name="Google Shape;63;p14">
            <a:extLst>
              <a:ext uri="{FF2B5EF4-FFF2-40B4-BE49-F238E27FC236}">
                <a16:creationId xmlns:a16="http://schemas.microsoft.com/office/drawing/2014/main" id="{3E187E95-A9D1-498B-4914-055CB4BFF090}"/>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US" sz="2400" dirty="0">
                <a:solidFill>
                  <a:srgbClr val="000000"/>
                </a:solidFill>
                <a:latin typeface="Lato"/>
                <a:ea typeface="Lato"/>
                <a:cs typeface="Lato"/>
              </a:rPr>
              <a:t>Why selecting excipient free manufacturing is critical to achieve optimal bioavailability</a:t>
            </a:r>
            <a:endParaRPr lang="en-AU" sz="2400">
              <a:solidFill>
                <a:srgbClr val="000000"/>
              </a:solidFill>
              <a:latin typeface="Lato"/>
              <a:ea typeface="Lato"/>
              <a:cs typeface="Lato"/>
            </a:endParaRPr>
          </a:p>
          <a:p>
            <a:endParaRPr lang="en-AU" sz="2400" dirty="0">
              <a:solidFill>
                <a:srgbClr val="000000"/>
              </a:solidFill>
              <a:latin typeface="Lato"/>
              <a:ea typeface="Lato"/>
              <a:cs typeface="Lato"/>
            </a:endParaRPr>
          </a:p>
          <a:p>
            <a:endParaRPr lang="en-AU" sz="2400" dirty="0">
              <a:solidFill>
                <a:srgbClr val="000000"/>
              </a:solidFill>
              <a:latin typeface="Lato"/>
              <a:ea typeface="Lato"/>
              <a:cs typeface="Lato"/>
            </a:endParaRPr>
          </a:p>
        </p:txBody>
      </p:sp>
      <p:sp>
        <p:nvSpPr>
          <p:cNvPr id="4" name="TextBox 3">
            <a:extLst>
              <a:ext uri="{FF2B5EF4-FFF2-40B4-BE49-F238E27FC236}">
                <a16:creationId xmlns:a16="http://schemas.microsoft.com/office/drawing/2014/main" id="{093FE8D3-1860-59A2-9BA5-37F762584736}"/>
              </a:ext>
            </a:extLst>
          </p:cNvPr>
          <p:cNvSpPr txBox="1"/>
          <p:nvPr/>
        </p:nvSpPr>
        <p:spPr>
          <a:xfrm>
            <a:off x="903617" y="3788075"/>
            <a:ext cx="6096718"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b="1" dirty="0">
                <a:latin typeface="Lato"/>
                <a:ea typeface="Lato"/>
                <a:cs typeface="Lato"/>
              </a:rPr>
              <a:t>Reference:</a:t>
            </a:r>
            <a:r>
              <a:rPr lang="en-GB" dirty="0">
                <a:latin typeface="Lato"/>
                <a:ea typeface="Lato"/>
                <a:cs typeface="Lato"/>
              </a:rPr>
              <a:t>​</a:t>
            </a:r>
            <a:br>
              <a:rPr lang="en-GB" dirty="0">
                <a:latin typeface="Lato"/>
                <a:ea typeface="Lato"/>
                <a:cs typeface="Lato"/>
              </a:rPr>
            </a:br>
            <a:r>
              <a:rPr lang="en-AU" dirty="0">
                <a:latin typeface="Lato"/>
                <a:ea typeface="Lato"/>
                <a:cs typeface="Lato"/>
              </a:rPr>
              <a:t>Shakhtshneider, M., et al. (2014). </a:t>
            </a:r>
            <a:r>
              <a:rPr lang="en-AU" i="1" dirty="0">
                <a:latin typeface="Lato"/>
                <a:ea typeface="Lato"/>
                <a:cs typeface="Lato"/>
              </a:rPr>
              <a:t>Role of excipients in the dissolution and bioavailability of poorly soluble drugs</a:t>
            </a:r>
            <a:r>
              <a:rPr lang="en-AU" dirty="0">
                <a:latin typeface="Lato"/>
                <a:ea typeface="Lato"/>
                <a:cs typeface="Lato"/>
              </a:rPr>
              <a:t>. </a:t>
            </a:r>
            <a:r>
              <a:rPr lang="en-AU" i="1" dirty="0">
                <a:latin typeface="Lato"/>
                <a:ea typeface="Lato"/>
                <a:cs typeface="Lato"/>
              </a:rPr>
              <a:t>Pharm Res, 31</a:t>
            </a:r>
            <a:r>
              <a:rPr lang="en-AU" dirty="0">
                <a:latin typeface="Lato"/>
                <a:ea typeface="Lato"/>
                <a:cs typeface="Lato"/>
              </a:rPr>
              <a:t>, 1963–1981. </a:t>
            </a:r>
            <a:r>
              <a:rPr lang="en-GB" dirty="0">
                <a:latin typeface="Lato"/>
                <a:ea typeface="Lato"/>
                <a:cs typeface="Lato"/>
              </a:rPr>
              <a:t>​</a:t>
            </a:r>
          </a:p>
        </p:txBody>
      </p:sp>
    </p:spTree>
    <p:extLst>
      <p:ext uri="{BB962C8B-B14F-4D97-AF65-F5344CB8AC3E}">
        <p14:creationId xmlns:p14="http://schemas.microsoft.com/office/powerpoint/2010/main" val="439858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64;p14" descr="A close up of a sign&#10;&#10;AI-generated content may be incorrect.">
            <a:extLst>
              <a:ext uri="{FF2B5EF4-FFF2-40B4-BE49-F238E27FC236}">
                <a16:creationId xmlns:a16="http://schemas.microsoft.com/office/drawing/2014/main" id="{B2933FDE-44DC-B272-B0D1-B6FE05A0BB9C}"/>
              </a:ext>
            </a:extLst>
          </p:cNvPr>
          <p:cNvPicPr preferRelativeResize="0"/>
          <p:nvPr/>
        </p:nvPicPr>
        <p:blipFill>
          <a:blip r:embed="rId2">
            <a:alphaModFix/>
          </a:blip>
          <a:stretch>
            <a:fillRect/>
          </a:stretch>
        </p:blipFill>
        <p:spPr>
          <a:xfrm>
            <a:off x="7491210" y="4258294"/>
            <a:ext cx="1527529" cy="544324"/>
          </a:xfrm>
          <a:prstGeom prst="rect">
            <a:avLst/>
          </a:prstGeom>
          <a:noFill/>
          <a:ln>
            <a:noFill/>
          </a:ln>
        </p:spPr>
      </p:pic>
      <p:sp>
        <p:nvSpPr>
          <p:cNvPr id="7" name="TextBox 6">
            <a:extLst>
              <a:ext uri="{FF2B5EF4-FFF2-40B4-BE49-F238E27FC236}">
                <a16:creationId xmlns:a16="http://schemas.microsoft.com/office/drawing/2014/main" id="{2091B976-4C59-391D-38EE-CEFB62CDC1A9}"/>
              </a:ext>
            </a:extLst>
          </p:cNvPr>
          <p:cNvSpPr txBox="1"/>
          <p:nvPr/>
        </p:nvSpPr>
        <p:spPr>
          <a:xfrm>
            <a:off x="909834" y="2008435"/>
            <a:ext cx="7315200" cy="1169551"/>
          </a:xfrm>
          <a:prstGeom prst="rect">
            <a:avLst/>
          </a:prstGeom>
          <a:noFill/>
        </p:spPr>
        <p:txBody>
          <a:bodyPr wrap="square" lIns="91440" tIns="45720" rIns="91440" bIns="45720" anchor="t">
            <a:spAutoFit/>
          </a:bodyPr>
          <a:lstStyle/>
          <a:p>
            <a:pPr algn="ctr"/>
            <a:r>
              <a:rPr lang="en-AU" sz="3500" b="1" dirty="0">
                <a:latin typeface="Lato"/>
              </a:rPr>
              <a:t>Further Benefits on Excipient-Free Manufacturing</a:t>
            </a:r>
            <a:endParaRPr lang="en-US" dirty="0"/>
          </a:p>
        </p:txBody>
      </p:sp>
    </p:spTree>
    <p:extLst>
      <p:ext uri="{BB962C8B-B14F-4D97-AF65-F5344CB8AC3E}">
        <p14:creationId xmlns:p14="http://schemas.microsoft.com/office/powerpoint/2010/main" val="23848774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842890EF-9819-A0FD-B875-72025104A237}"/>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D68169EA-6914-0519-D7AD-DC8817BBE2CF}"/>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857F9D3D-5B30-9B22-F376-603E8A97E242}"/>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8516E0D7-C01F-68B7-0BC4-5E2B3ED8ABED}"/>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6AABBB95-F61C-7EE9-9047-6F801553C030}"/>
              </a:ext>
            </a:extLst>
          </p:cNvPr>
          <p:cNvSpPr txBox="1"/>
          <p:nvPr/>
        </p:nvSpPr>
        <p:spPr>
          <a:xfrm>
            <a:off x="907425" y="1362105"/>
            <a:ext cx="7315200" cy="1631216"/>
          </a:xfrm>
          <a:prstGeom prst="rect">
            <a:avLst/>
          </a:prstGeom>
          <a:noFill/>
        </p:spPr>
        <p:txBody>
          <a:bodyPr wrap="square" lIns="91440" tIns="45720" rIns="91440" bIns="45720" anchor="t">
            <a:spAutoFit/>
          </a:bodyPr>
          <a:lstStyle/>
          <a:p>
            <a:pPr marL="342900" indent="-342900">
              <a:buChar char="•"/>
            </a:pPr>
            <a:r>
              <a:rPr lang="en-AU" sz="2000" b="0" i="0" u="none" strike="noStrike" dirty="0">
                <a:solidFill>
                  <a:srgbClr val="000000"/>
                </a:solidFill>
                <a:effectLst/>
                <a:latin typeface="Lato"/>
                <a:ea typeface="Lato"/>
                <a:cs typeface="Lato"/>
              </a:rPr>
              <a:t>Pilot trial: liposomal glutathione without </a:t>
            </a:r>
            <a:r>
              <a:rPr lang="en-AU" sz="2000" dirty="0">
                <a:latin typeface="Lato"/>
                <a:ea typeface="Lato"/>
                <a:cs typeface="Lato"/>
              </a:rPr>
              <a:t>excipients</a:t>
            </a:r>
            <a:endParaRPr lang="en-AU">
              <a:ea typeface="Lato"/>
            </a:endParaRPr>
          </a:p>
          <a:p>
            <a:pPr marL="342900" indent="-342900">
              <a:buChar char="•"/>
            </a:pPr>
            <a:r>
              <a:rPr lang="en-AU" sz="2000" dirty="0">
                <a:latin typeface="Lato"/>
                <a:ea typeface="Lato"/>
                <a:cs typeface="Lato"/>
              </a:rPr>
              <a:t>1-month</a:t>
            </a:r>
            <a:r>
              <a:rPr lang="en-AU" sz="2000" b="0" i="0" u="none" strike="noStrike" dirty="0">
                <a:solidFill>
                  <a:srgbClr val="000000"/>
                </a:solidFill>
                <a:effectLst/>
                <a:latin typeface="Lato"/>
                <a:ea typeface="Lato"/>
                <a:cs typeface="Lato"/>
              </a:rPr>
              <a:t> dosing: ↑ GSH in RBCs, plasma, </a:t>
            </a:r>
            <a:r>
              <a:rPr lang="en-AU" sz="2000" dirty="0">
                <a:latin typeface="Lato"/>
                <a:ea typeface="Lato"/>
                <a:cs typeface="Lato"/>
              </a:rPr>
              <a:t>lymphocytes</a:t>
            </a:r>
            <a:endParaRPr lang="en-AU" dirty="0">
              <a:latin typeface="Lato"/>
              <a:ea typeface="Lato"/>
              <a:cs typeface="Lato"/>
            </a:endParaRPr>
          </a:p>
          <a:p>
            <a:pPr marL="342900" indent="-342900">
              <a:buChar char="•"/>
            </a:pPr>
            <a:r>
              <a:rPr lang="en-AU" sz="2000" dirty="0">
                <a:latin typeface="Lato"/>
                <a:ea typeface="Lato"/>
                <a:cs typeface="Lato"/>
              </a:rPr>
              <a:t>Immune</a:t>
            </a:r>
            <a:r>
              <a:rPr lang="en-AU" sz="2000" b="0" i="0" u="none" strike="noStrike" dirty="0">
                <a:solidFill>
                  <a:srgbClr val="000000"/>
                </a:solidFill>
                <a:effectLst/>
                <a:latin typeface="Lato"/>
                <a:ea typeface="Lato"/>
                <a:cs typeface="Lato"/>
              </a:rPr>
              <a:t> markers improved (NK-cell activity)</a:t>
            </a:r>
            <a:endParaRPr lang="en-AU" dirty="0">
              <a:latin typeface="Lato"/>
              <a:ea typeface="Lato"/>
              <a:cs typeface="Lato"/>
            </a:endParaRPr>
          </a:p>
          <a:p>
            <a:pPr marL="342900" indent="-342900">
              <a:buChar char="•"/>
            </a:pPr>
            <a:r>
              <a:rPr lang="en-AU" sz="2000" b="0" i="0" u="none" strike="noStrike" dirty="0">
                <a:solidFill>
                  <a:srgbClr val="000000"/>
                </a:solidFill>
                <a:effectLst/>
                <a:latin typeface="Lato"/>
                <a:ea typeface="Lato"/>
                <a:cs typeface="Lato"/>
              </a:rPr>
              <a:t>Suggests </a:t>
            </a:r>
            <a:r>
              <a:rPr lang="en-AU" sz="2000" b="1" i="0" u="none" strike="noStrike" dirty="0">
                <a:solidFill>
                  <a:srgbClr val="000000"/>
                </a:solidFill>
                <a:effectLst/>
                <a:latin typeface="Lato"/>
                <a:ea typeface="Lato"/>
                <a:cs typeface="Lato"/>
              </a:rPr>
              <a:t>excipient-free liposomal delivery accelerates absorption</a:t>
            </a:r>
            <a:endParaRPr lang="en-AU" i="0" u="none" strike="noStrike" dirty="0">
              <a:solidFill>
                <a:srgbClr val="000000"/>
              </a:solidFill>
              <a:effectLst/>
              <a:latin typeface="Lato"/>
              <a:ea typeface="Lato"/>
              <a:cs typeface="Lato"/>
            </a:endParaRPr>
          </a:p>
        </p:txBody>
      </p:sp>
      <p:sp>
        <p:nvSpPr>
          <p:cNvPr id="3" name="Google Shape;63;p14">
            <a:extLst>
              <a:ext uri="{FF2B5EF4-FFF2-40B4-BE49-F238E27FC236}">
                <a16:creationId xmlns:a16="http://schemas.microsoft.com/office/drawing/2014/main" id="{5B90F824-C6D9-FB51-3B82-D55DA0A9604F}"/>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Case Study 1: Oral Glutathione Capsules</a:t>
            </a:r>
            <a:endParaRPr lang="en-US" sz="2400">
              <a:solidFill>
                <a:srgbClr val="000000"/>
              </a:solidFill>
              <a:latin typeface="Lato"/>
              <a:ea typeface="Lato"/>
              <a:cs typeface="Lato"/>
            </a:endParaRPr>
          </a:p>
        </p:txBody>
      </p:sp>
      <p:sp>
        <p:nvSpPr>
          <p:cNvPr id="4" name="TextBox 3">
            <a:extLst>
              <a:ext uri="{FF2B5EF4-FFF2-40B4-BE49-F238E27FC236}">
                <a16:creationId xmlns:a16="http://schemas.microsoft.com/office/drawing/2014/main" id="{A8D3FE0F-D5EE-4882-11DC-18DCF30D2135}"/>
              </a:ext>
            </a:extLst>
          </p:cNvPr>
          <p:cNvSpPr txBox="1"/>
          <p:nvPr/>
        </p:nvSpPr>
        <p:spPr>
          <a:xfrm>
            <a:off x="386032" y="3885121"/>
            <a:ext cx="6732917"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b="1" dirty="0">
                <a:latin typeface="Lato"/>
              </a:rPr>
              <a:t>Reference:</a:t>
            </a:r>
            <a:r>
              <a:rPr lang="en-GB" dirty="0">
                <a:latin typeface="Lato"/>
                <a:ea typeface="Lato"/>
                <a:cs typeface="Lato"/>
              </a:rPr>
              <a:t>​</a:t>
            </a:r>
            <a:br>
              <a:rPr lang="en-GB" dirty="0">
                <a:latin typeface="Lato"/>
                <a:ea typeface="Lato"/>
                <a:cs typeface="Lato"/>
              </a:rPr>
            </a:br>
            <a:r>
              <a:rPr lang="en-AU" dirty="0">
                <a:latin typeface="Lato"/>
              </a:rPr>
              <a:t>Richie, J. P., et al. (2015). </a:t>
            </a:r>
            <a:r>
              <a:rPr lang="en-AU" i="1" dirty="0">
                <a:latin typeface="Lato"/>
              </a:rPr>
              <a:t>Randomized controlled trial of oral glutathione supplementation on body stores of glutathione</a:t>
            </a:r>
            <a:r>
              <a:rPr lang="en-AU" dirty="0">
                <a:latin typeface="Lato"/>
              </a:rPr>
              <a:t>. </a:t>
            </a:r>
            <a:r>
              <a:rPr lang="en-AU" i="1" err="1">
                <a:latin typeface="Lato"/>
              </a:rPr>
              <a:t>Eur</a:t>
            </a:r>
            <a:r>
              <a:rPr lang="en-AU" i="1" dirty="0">
                <a:latin typeface="Lato"/>
              </a:rPr>
              <a:t> J </a:t>
            </a:r>
            <a:r>
              <a:rPr lang="en-AU" i="1" err="1">
                <a:latin typeface="Lato"/>
              </a:rPr>
              <a:t>Nutr</a:t>
            </a:r>
            <a:r>
              <a:rPr lang="en-AU" i="1" dirty="0">
                <a:latin typeface="Lato"/>
              </a:rPr>
              <a:t>, 54</a:t>
            </a:r>
            <a:r>
              <a:rPr lang="en-AU" dirty="0">
                <a:latin typeface="Lato"/>
              </a:rPr>
              <a:t>, 251–263.</a:t>
            </a:r>
            <a:r>
              <a:rPr lang="en-GB" dirty="0">
                <a:latin typeface="Lato"/>
                <a:ea typeface="Lato"/>
                <a:cs typeface="Lato"/>
              </a:rPr>
              <a:t>​</a:t>
            </a:r>
            <a:endParaRPr lang="en-GB" dirty="0"/>
          </a:p>
        </p:txBody>
      </p:sp>
    </p:spTree>
    <p:extLst>
      <p:ext uri="{BB962C8B-B14F-4D97-AF65-F5344CB8AC3E}">
        <p14:creationId xmlns:p14="http://schemas.microsoft.com/office/powerpoint/2010/main" val="1870387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936470BC-4047-EC5D-9209-CA79B75BAA3A}"/>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1472B07D-6CDC-70FA-CF86-B27969EDF8B0}"/>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5B78D2EA-8963-0EBA-0794-56157F19CF67}"/>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02FCEE97-FC29-0A38-33B3-14341BB4E3E0}"/>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E5D0DC68-6F58-A7D3-B637-0C3CC4093382}"/>
              </a:ext>
            </a:extLst>
          </p:cNvPr>
          <p:cNvSpPr txBox="1"/>
          <p:nvPr/>
        </p:nvSpPr>
        <p:spPr>
          <a:xfrm>
            <a:off x="939774" y="1286623"/>
            <a:ext cx="7315200" cy="1631216"/>
          </a:xfrm>
          <a:prstGeom prst="rect">
            <a:avLst/>
          </a:prstGeom>
          <a:noFill/>
        </p:spPr>
        <p:txBody>
          <a:bodyPr wrap="square" lIns="91440" tIns="45720" rIns="91440" bIns="45720" anchor="t">
            <a:spAutoFit/>
          </a:bodyPr>
          <a:lstStyle/>
          <a:p>
            <a:pPr marL="342900" indent="-342900" algn="l">
              <a:buChar char="•"/>
            </a:pPr>
            <a:r>
              <a:rPr lang="en-AU" sz="2000" b="0" i="0" u="none" strike="noStrike" dirty="0">
                <a:solidFill>
                  <a:srgbClr val="000000"/>
                </a:solidFill>
                <a:effectLst/>
                <a:latin typeface="Lato"/>
                <a:ea typeface="Lato"/>
                <a:cs typeface="Lato"/>
              </a:rPr>
              <a:t>Lyophilized liposomal vitamin C powder, no fillers</a:t>
            </a:r>
            <a:endParaRPr lang="en-AU" sz="2000" b="1" i="0" u="none" strike="noStrike" dirty="0">
              <a:solidFill>
                <a:srgbClr val="000000"/>
              </a:solidFill>
              <a:effectLst/>
              <a:latin typeface="Lato"/>
              <a:ea typeface="Lato"/>
              <a:cs typeface="Lato"/>
            </a:endParaRPr>
          </a:p>
          <a:p>
            <a:pPr marL="342900" indent="-342900" algn="l">
              <a:buChar char="•"/>
            </a:pPr>
            <a:r>
              <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Comparable plasma AUC and Cₘₐₓ to liquid liposomal forms</a:t>
            </a:r>
          </a:p>
          <a:p>
            <a:pPr marL="342900" indent="-342900" algn="l">
              <a:buChar char="•"/>
            </a:pPr>
            <a:r>
              <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Enhanced stability and shelf-life</a:t>
            </a:r>
          </a:p>
          <a:p>
            <a:pPr marL="342900" indent="-342900" algn="l">
              <a:buChar char="•"/>
            </a:pPr>
            <a:r>
              <a:rPr lang="en-AU" sz="2000" b="0" i="0" u="none" strike="noStrike" dirty="0">
                <a:solidFill>
                  <a:srgbClr val="000000"/>
                </a:solidFill>
                <a:effectLst/>
                <a:latin typeface="Lato"/>
                <a:ea typeface="Lato"/>
                <a:cs typeface="Lato"/>
              </a:rPr>
              <a:t>Excipient-free powder maintains bioavailability while improving logistics</a:t>
            </a:r>
          </a:p>
        </p:txBody>
      </p:sp>
      <p:sp>
        <p:nvSpPr>
          <p:cNvPr id="2" name="TextBox 1">
            <a:extLst>
              <a:ext uri="{FF2B5EF4-FFF2-40B4-BE49-F238E27FC236}">
                <a16:creationId xmlns:a16="http://schemas.microsoft.com/office/drawing/2014/main" id="{F60AAA97-4234-0DE3-CF19-4EE082872E4F}"/>
              </a:ext>
            </a:extLst>
          </p:cNvPr>
          <p:cNvSpPr txBox="1"/>
          <p:nvPr/>
        </p:nvSpPr>
        <p:spPr>
          <a:xfrm>
            <a:off x="935966" y="3885122"/>
            <a:ext cx="632316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b="1" dirty="0">
                <a:latin typeface="Lato"/>
              </a:rPr>
              <a:t>Reference:</a:t>
            </a:r>
            <a:r>
              <a:rPr lang="en-GB" dirty="0">
                <a:latin typeface="Lato"/>
                <a:ea typeface="Lato"/>
                <a:cs typeface="Lato"/>
              </a:rPr>
              <a:t>​</a:t>
            </a:r>
            <a:br>
              <a:rPr lang="en-GB" dirty="0">
                <a:latin typeface="Lato"/>
                <a:ea typeface="Lato"/>
                <a:cs typeface="Lato"/>
              </a:rPr>
            </a:br>
            <a:r>
              <a:rPr lang="en-AU" dirty="0">
                <a:latin typeface="Lato"/>
              </a:rPr>
              <a:t>Kramer, B., et al. (2024). </a:t>
            </a:r>
            <a:r>
              <a:rPr lang="en-AU" i="1" dirty="0">
                <a:latin typeface="Lato"/>
              </a:rPr>
              <a:t>Bioavailability of liposomal vitamin C in powder form: A randomized, double-blind, cross-over trial</a:t>
            </a:r>
            <a:r>
              <a:rPr lang="en-AU" dirty="0">
                <a:latin typeface="Lato"/>
              </a:rPr>
              <a:t>. </a:t>
            </a:r>
            <a:r>
              <a:rPr lang="en-AU" i="1" dirty="0">
                <a:latin typeface="Lato"/>
              </a:rPr>
              <a:t>Appl Sci, 14</a:t>
            </a:r>
            <a:r>
              <a:rPr lang="en-AU" dirty="0">
                <a:latin typeface="Lato"/>
              </a:rPr>
              <a:t>(17), 7718.</a:t>
            </a:r>
            <a:endParaRPr lang="en-GB" dirty="0"/>
          </a:p>
        </p:txBody>
      </p:sp>
      <p:sp>
        <p:nvSpPr>
          <p:cNvPr id="5" name="Google Shape;63;p14">
            <a:extLst>
              <a:ext uri="{FF2B5EF4-FFF2-40B4-BE49-F238E27FC236}">
                <a16:creationId xmlns:a16="http://schemas.microsoft.com/office/drawing/2014/main" id="{D369E4DC-ECEF-3970-86E2-076404822093}"/>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rPr>
              <a:t>Case Study 2: Liposomal Vitamin C Powder </a:t>
            </a:r>
            <a:endParaRPr lang="en-US" sz="2400">
              <a:latin typeface="Lato"/>
            </a:endParaRPr>
          </a:p>
        </p:txBody>
      </p:sp>
    </p:spTree>
    <p:extLst>
      <p:ext uri="{BB962C8B-B14F-4D97-AF65-F5344CB8AC3E}">
        <p14:creationId xmlns:p14="http://schemas.microsoft.com/office/powerpoint/2010/main" val="3849063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3A6C6621-0322-2881-62DA-4FFC4F44856C}"/>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2A923E97-4E71-3224-71D4-35E8059548A1}"/>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C9C46FBE-23D2-7A61-6F6D-CCBE8F1A1AC7}"/>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AEE95FAA-986B-FF18-CC80-425CA43694BE}"/>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8C388263-DB6C-48BC-7A03-8DEF0CC79D98}"/>
              </a:ext>
            </a:extLst>
          </p:cNvPr>
          <p:cNvSpPr txBox="1"/>
          <p:nvPr/>
        </p:nvSpPr>
        <p:spPr>
          <a:xfrm>
            <a:off x="914400" y="1496569"/>
            <a:ext cx="7315200" cy="1631216"/>
          </a:xfrm>
          <a:prstGeom prst="rect">
            <a:avLst/>
          </a:prstGeom>
          <a:noFill/>
        </p:spPr>
        <p:txBody>
          <a:bodyPr wrap="square" lIns="91440" tIns="45720" rIns="91440" bIns="45720" anchor="t">
            <a:spAutoFit/>
          </a:bodyPr>
          <a:lstStyle/>
          <a:p>
            <a:pPr marL="342900" indent="-342900">
              <a:buChar char="•"/>
            </a:pPr>
            <a:r>
              <a:rPr lang="en-AU" sz="2000" b="0" i="0" u="none" strike="noStrike">
                <a:solidFill>
                  <a:srgbClr val="000000"/>
                </a:solidFill>
                <a:effectLst/>
                <a:latin typeface="Lato"/>
                <a:ea typeface="Lato"/>
                <a:cs typeface="Lato"/>
              </a:rPr>
              <a:t>Hard capsules of CoQ10 without </a:t>
            </a:r>
            <a:r>
              <a:rPr lang="en-AU" sz="2000">
                <a:latin typeface="Lato"/>
                <a:ea typeface="Lato"/>
                <a:cs typeface="Lato"/>
              </a:rPr>
              <a:t>excipients</a:t>
            </a:r>
            <a:endParaRPr lang="en-AU" sz="2000" b="1">
              <a:latin typeface="Lato"/>
              <a:ea typeface="Lato"/>
              <a:cs typeface="Lato"/>
            </a:endParaRPr>
          </a:p>
          <a:p>
            <a:pPr marL="342900" indent="-342900">
              <a:buChar char="•"/>
            </a:pPr>
            <a:r>
              <a:rPr lang="en-AU" sz="2000" dirty="0">
                <a:latin typeface="Lato"/>
                <a:ea typeface="Lato"/>
                <a:cs typeface="Lato"/>
              </a:rPr>
              <a:t>Lipid-dispersed</a:t>
            </a:r>
            <a:r>
              <a:rPr lang="en-AU" sz="2000" b="0" i="0" u="none" strike="noStrike" dirty="0">
                <a:solidFill>
                  <a:srgbClr val="000000"/>
                </a:solidFill>
                <a:effectLst/>
                <a:latin typeface="Lato"/>
                <a:ea typeface="Lato"/>
                <a:cs typeface="Lato"/>
              </a:rPr>
              <a:t> ubiquinone showed higher plasma levels than </a:t>
            </a:r>
            <a:r>
              <a:rPr lang="en-AU" sz="2000" b="0" i="0" u="none" strike="noStrike">
                <a:solidFill>
                  <a:srgbClr val="000000"/>
                </a:solidFill>
                <a:effectLst/>
                <a:latin typeface="Lato"/>
                <a:ea typeface="Lato"/>
                <a:cs typeface="Lato"/>
              </a:rPr>
              <a:t>poorly formulated </a:t>
            </a:r>
            <a:r>
              <a:rPr lang="en-AU" sz="2000">
                <a:latin typeface="Lato"/>
                <a:ea typeface="Lato"/>
                <a:cs typeface="Lato"/>
              </a:rPr>
              <a:t>ubiquinol</a:t>
            </a:r>
            <a:endParaRPr lang="en-AU" sz="2000" b="1">
              <a:latin typeface="Lato"/>
              <a:ea typeface="Lato"/>
              <a:cs typeface="Lato"/>
            </a:endParaRPr>
          </a:p>
          <a:p>
            <a:pPr marL="342900" indent="-342900" algn="l">
              <a:buChar char="•"/>
            </a:pPr>
            <a:r>
              <a:rPr lang="en-AU" sz="2000" dirty="0">
                <a:latin typeface="Lato"/>
                <a:ea typeface="Lato"/>
                <a:cs typeface="Lato"/>
              </a:rPr>
              <a:t>Suggests</a:t>
            </a:r>
            <a:r>
              <a:rPr lang="en-AU" sz="2000" b="0" i="0" u="none" strike="noStrike" dirty="0">
                <a:solidFill>
                  <a:srgbClr val="000000"/>
                </a:solidFill>
                <a:effectLst/>
                <a:latin typeface="Lato"/>
                <a:ea typeface="Lato"/>
                <a:cs typeface="Lato"/>
              </a:rPr>
              <a:t> excipient-free, optimized delivery can outperform traditional formulations</a:t>
            </a:r>
            <a:endParaRPr lang="en-AU" sz="2000" b="1" i="0" u="none" strike="noStrike" dirty="0">
              <a:solidFill>
                <a:srgbClr val="000000"/>
              </a:solidFill>
              <a:effectLst/>
              <a:latin typeface="Lato"/>
              <a:ea typeface="Lato"/>
              <a:cs typeface="Lato"/>
            </a:endParaRPr>
          </a:p>
        </p:txBody>
      </p:sp>
      <p:sp>
        <p:nvSpPr>
          <p:cNvPr id="4" name="Google Shape;63;p14">
            <a:extLst>
              <a:ext uri="{FF2B5EF4-FFF2-40B4-BE49-F238E27FC236}">
                <a16:creationId xmlns:a16="http://schemas.microsoft.com/office/drawing/2014/main" id="{2A98BA6F-22DB-2B29-4A31-B5E7962438C7}"/>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Case Study 3: Coenzyme Q10 Capsules</a:t>
            </a:r>
            <a:endParaRPr lang="en-US" sz="2400">
              <a:latin typeface="Lato"/>
            </a:endParaRPr>
          </a:p>
        </p:txBody>
      </p:sp>
      <p:sp>
        <p:nvSpPr>
          <p:cNvPr id="5" name="TextBox 4">
            <a:extLst>
              <a:ext uri="{FF2B5EF4-FFF2-40B4-BE49-F238E27FC236}">
                <a16:creationId xmlns:a16="http://schemas.microsoft.com/office/drawing/2014/main" id="{4645D26B-8D25-634F-D363-E1B4192EBF63}"/>
              </a:ext>
            </a:extLst>
          </p:cNvPr>
          <p:cNvSpPr txBox="1"/>
          <p:nvPr/>
        </p:nvSpPr>
        <p:spPr>
          <a:xfrm>
            <a:off x="914400" y="3885121"/>
            <a:ext cx="5676181"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b="1" dirty="0">
                <a:latin typeface="Lato"/>
              </a:rPr>
              <a:t>Reference:</a:t>
            </a:r>
            <a:r>
              <a:rPr lang="en-GB" dirty="0">
                <a:latin typeface="Lato"/>
                <a:ea typeface="Lato"/>
                <a:cs typeface="Lato"/>
              </a:rPr>
              <a:t>​</a:t>
            </a:r>
            <a:br>
              <a:rPr lang="en-GB" dirty="0">
                <a:latin typeface="Lato"/>
                <a:ea typeface="Lato"/>
                <a:cs typeface="Lato"/>
              </a:rPr>
            </a:br>
            <a:r>
              <a:rPr lang="en-AU" dirty="0">
                <a:latin typeface="Lato"/>
              </a:rPr>
              <a:t>López-Lluch, G., et al. (2019). </a:t>
            </a:r>
            <a:r>
              <a:rPr lang="en-AU" i="1" dirty="0">
                <a:latin typeface="Lato"/>
              </a:rPr>
              <a:t>Comparative bioavailability of CoQ10 formulations</a:t>
            </a:r>
            <a:r>
              <a:rPr lang="en-AU" dirty="0">
                <a:latin typeface="Lato"/>
              </a:rPr>
              <a:t>. </a:t>
            </a:r>
            <a:r>
              <a:rPr lang="en-AU" i="1" dirty="0">
                <a:latin typeface="Lato"/>
              </a:rPr>
              <a:t>Antioxidants, 8</a:t>
            </a:r>
            <a:r>
              <a:rPr lang="en-AU" dirty="0">
                <a:latin typeface="Lato"/>
              </a:rPr>
              <a:t>, 404.</a:t>
            </a:r>
            <a:endParaRPr lang="en-GB" dirty="0"/>
          </a:p>
        </p:txBody>
      </p:sp>
    </p:spTree>
    <p:extLst>
      <p:ext uri="{BB962C8B-B14F-4D97-AF65-F5344CB8AC3E}">
        <p14:creationId xmlns:p14="http://schemas.microsoft.com/office/powerpoint/2010/main" val="3619408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662BDD49-1866-91FE-5051-E470A50DA10E}"/>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95C624B0-8439-9282-C3FD-8CE5DECF8018}"/>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5CF58FA1-251B-2289-44A1-8741D0472AF5}"/>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9F473EC8-CACC-B8C2-D2F1-B28BFD3C672E}"/>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F06AA5E9-BF70-67BE-7340-0E18D5CACDE4}"/>
              </a:ext>
            </a:extLst>
          </p:cNvPr>
          <p:cNvSpPr txBox="1"/>
          <p:nvPr/>
        </p:nvSpPr>
        <p:spPr>
          <a:xfrm>
            <a:off x="914400" y="1280908"/>
            <a:ext cx="7315200" cy="1323439"/>
          </a:xfrm>
          <a:prstGeom prst="rect">
            <a:avLst/>
          </a:prstGeom>
          <a:noFill/>
        </p:spPr>
        <p:txBody>
          <a:bodyPr wrap="square" lIns="91440" tIns="45720" rIns="91440" bIns="45720" anchor="t">
            <a:spAutoFit/>
          </a:bodyPr>
          <a:lstStyle/>
          <a:p>
            <a:pPr marL="342900" indent="-342900" algn="l">
              <a:buChar char="•"/>
            </a:pPr>
            <a:r>
              <a:rPr lang="en-AU" sz="2000">
                <a:latin typeface="Lato"/>
                <a:ea typeface="Lato"/>
                <a:cs typeface="Lato"/>
              </a:rPr>
              <a:t>Oral</a:t>
            </a:r>
            <a:r>
              <a:rPr lang="en-AU" sz="2000" b="0" i="0" u="none" strike="noStrike">
                <a:solidFill>
                  <a:srgbClr val="000000"/>
                </a:solidFill>
                <a:effectLst/>
                <a:latin typeface="Lato"/>
                <a:ea typeface="Lato"/>
                <a:cs typeface="Lato"/>
              </a:rPr>
              <a:t> iron powders filled without excipients</a:t>
            </a:r>
            <a:endParaRPr lang="en-US"/>
          </a:p>
          <a:p>
            <a:pPr marL="342900" indent="-342900" algn="l">
              <a:buFont typeface="Arial" panose="020B0604020202020204" pitchFamily="34" charset="0"/>
              <a:buChar char="•"/>
            </a:pPr>
            <a:r>
              <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Improved dissolution and absorption in pilot clinical studies</a:t>
            </a:r>
          </a:p>
          <a:p>
            <a:pPr marL="342900" indent="-342900" algn="l">
              <a:buFont typeface="Arial" panose="020B0604020202020204" pitchFamily="34" charset="0"/>
              <a:buChar char="•"/>
            </a:pPr>
            <a:r>
              <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Reduces risk of excipient-mediated chelation or precipitation</a:t>
            </a:r>
          </a:p>
          <a:p>
            <a:pPr algn="l"/>
            <a:endPar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endParaRPr>
          </a:p>
        </p:txBody>
      </p:sp>
      <p:sp>
        <p:nvSpPr>
          <p:cNvPr id="4" name="Google Shape;63;p14">
            <a:extLst>
              <a:ext uri="{FF2B5EF4-FFF2-40B4-BE49-F238E27FC236}">
                <a16:creationId xmlns:a16="http://schemas.microsoft.com/office/drawing/2014/main" id="{A120BBD4-E170-91DA-CB1E-2CBC988244BC}"/>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Case Study 4: Iron Supplements</a:t>
            </a:r>
          </a:p>
          <a:p>
            <a:endParaRPr lang="en-AU" sz="2400" dirty="0">
              <a:solidFill>
                <a:srgbClr val="000000"/>
              </a:solidFill>
              <a:latin typeface="Lato"/>
              <a:ea typeface="Lato"/>
              <a:cs typeface="Lato"/>
            </a:endParaRPr>
          </a:p>
        </p:txBody>
      </p:sp>
      <p:sp>
        <p:nvSpPr>
          <p:cNvPr id="5" name="TextBox 4">
            <a:extLst>
              <a:ext uri="{FF2B5EF4-FFF2-40B4-BE49-F238E27FC236}">
                <a16:creationId xmlns:a16="http://schemas.microsoft.com/office/drawing/2014/main" id="{43B1FBC2-B831-8DB2-D91F-2C487B6AD873}"/>
              </a:ext>
            </a:extLst>
          </p:cNvPr>
          <p:cNvSpPr txBox="1"/>
          <p:nvPr/>
        </p:nvSpPr>
        <p:spPr>
          <a:xfrm>
            <a:off x="720305" y="3798858"/>
            <a:ext cx="6280031"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b="1" dirty="0">
                <a:latin typeface="Lato"/>
              </a:rPr>
              <a:t>Reference:</a:t>
            </a:r>
            <a:r>
              <a:rPr lang="en-GB" dirty="0">
                <a:latin typeface="Lato"/>
                <a:ea typeface="Lato"/>
                <a:cs typeface="Lato"/>
              </a:rPr>
              <a:t>​</a:t>
            </a:r>
            <a:br>
              <a:rPr lang="en-GB" dirty="0">
                <a:latin typeface="Lato"/>
                <a:ea typeface="Lato"/>
                <a:cs typeface="Lato"/>
              </a:rPr>
            </a:br>
            <a:r>
              <a:rPr lang="en-AU" dirty="0">
                <a:latin typeface="Lato"/>
              </a:rPr>
              <a:t>Parisi, O. I., et al. (2017). </a:t>
            </a:r>
            <a:r>
              <a:rPr lang="en-AU" i="1" dirty="0">
                <a:latin typeface="Lato"/>
              </a:rPr>
              <a:t>Pioneering clinical study on iron absorption</a:t>
            </a:r>
            <a:r>
              <a:rPr lang="en-AU" dirty="0">
                <a:latin typeface="Lato"/>
              </a:rPr>
              <a:t>. </a:t>
            </a:r>
            <a:r>
              <a:rPr lang="en-AU" i="1" dirty="0">
                <a:latin typeface="Lato"/>
              </a:rPr>
              <a:t>J Trace Elem Med Biol, 41</a:t>
            </a:r>
            <a:r>
              <a:rPr lang="en-AU" dirty="0">
                <a:latin typeface="Lato"/>
              </a:rPr>
              <a:t>, 121–128.</a:t>
            </a:r>
            <a:endParaRPr lang="en-GB" dirty="0"/>
          </a:p>
        </p:txBody>
      </p:sp>
    </p:spTree>
    <p:extLst>
      <p:ext uri="{BB962C8B-B14F-4D97-AF65-F5344CB8AC3E}">
        <p14:creationId xmlns:p14="http://schemas.microsoft.com/office/powerpoint/2010/main" val="3271117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1E677546-0906-E10C-58D4-9ED21A8FFB27}"/>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C1EA3742-B676-15C6-BEEB-A0FE5555D71A}"/>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A3CA0863-062B-FAB1-F0A0-5E00D7BB4E96}"/>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CACFDEC9-CDB4-41CB-C9CD-27458F46B391}"/>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712140CC-BC4E-693B-A095-54FB98B00CDB}"/>
              </a:ext>
            </a:extLst>
          </p:cNvPr>
          <p:cNvSpPr txBox="1"/>
          <p:nvPr/>
        </p:nvSpPr>
        <p:spPr>
          <a:xfrm>
            <a:off x="763438" y="1283530"/>
            <a:ext cx="6409427" cy="1938992"/>
          </a:xfrm>
          <a:prstGeom prst="rect">
            <a:avLst/>
          </a:prstGeom>
          <a:noFill/>
        </p:spPr>
        <p:txBody>
          <a:bodyPr wrap="square" lIns="91440" tIns="45720" rIns="91440" bIns="45720" anchor="t">
            <a:spAutoFit/>
          </a:bodyPr>
          <a:lstStyle/>
          <a:p>
            <a:pPr marL="342900" indent="-342900" algn="l">
              <a:buChar char="•"/>
            </a:pPr>
            <a:r>
              <a:rPr lang="en-AU" sz="2000" b="0" i="0" u="none" strike="noStrike">
                <a:solidFill>
                  <a:srgbClr val="000000"/>
                </a:solidFill>
                <a:effectLst/>
                <a:latin typeface="Lato"/>
                <a:ea typeface="Lato"/>
                <a:cs typeface="Lato"/>
              </a:rPr>
              <a:t>Lipid-based resveratrol formulations without additional </a:t>
            </a:r>
            <a:r>
              <a:rPr lang="en-AU" sz="2000" b="0" i="0" u="none" strike="noStrike" dirty="0">
                <a:solidFill>
                  <a:srgbClr val="000000"/>
                </a:solidFill>
                <a:effectLst/>
                <a:latin typeface="Lato"/>
                <a:ea typeface="Lato"/>
                <a:cs typeface="Lato"/>
              </a:rPr>
              <a:t>excipients</a:t>
            </a:r>
            <a:endParaRPr lang="en-AU" sz="2000" b="1" i="0" u="none" strike="noStrike" dirty="0">
              <a:solidFill>
                <a:srgbClr val="000000"/>
              </a:solidFill>
              <a:effectLst/>
              <a:latin typeface="Lato"/>
              <a:ea typeface="Lato"/>
              <a:cs typeface="Lato"/>
            </a:endParaRPr>
          </a:p>
          <a:p>
            <a:pPr marL="342900" indent="-342900" algn="l">
              <a:buFont typeface="Arial" panose="020B0604020202020204" pitchFamily="34" charset="0"/>
              <a:buChar char="•"/>
            </a:pPr>
            <a:r>
              <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Human PK trials: lipid-dispersed resveratrol achieved </a:t>
            </a:r>
            <a:r>
              <a:rPr lang="en-AU" sz="2000" b="1"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2× AUC, 3× Cₘₐₓ</a:t>
            </a:r>
            <a:r>
              <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 vs standard form</a:t>
            </a:r>
          </a:p>
          <a:p>
            <a:pPr marL="342900" indent="-342900" algn="l">
              <a:buFont typeface="Arial" panose="020B0604020202020204" pitchFamily="34" charset="0"/>
              <a:buChar char="•"/>
            </a:pPr>
            <a:r>
              <a:rPr lang="en-AU" sz="2000" b="0" i="0" u="none" strike="noStrike" dirty="0">
                <a:solidFill>
                  <a:srgbClr val="000000"/>
                </a:solidFill>
                <a:effectLst/>
                <a:latin typeface="Lato"/>
                <a:ea typeface="Lato"/>
                <a:cs typeface="Lato"/>
              </a:rPr>
              <a:t>Excipient-free approach maintains high plasma exposure</a:t>
            </a:r>
          </a:p>
        </p:txBody>
      </p:sp>
      <p:sp>
        <p:nvSpPr>
          <p:cNvPr id="3" name="Google Shape;63;p14">
            <a:extLst>
              <a:ext uri="{FF2B5EF4-FFF2-40B4-BE49-F238E27FC236}">
                <a16:creationId xmlns:a16="http://schemas.microsoft.com/office/drawing/2014/main" id="{5DF8C4B6-FB11-9388-7DEA-BC6645A9F251}"/>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Case Study 5: Resveratrol Lipid Dispersion</a:t>
            </a:r>
          </a:p>
        </p:txBody>
      </p:sp>
      <p:sp>
        <p:nvSpPr>
          <p:cNvPr id="4" name="TextBox 3">
            <a:extLst>
              <a:ext uri="{FF2B5EF4-FFF2-40B4-BE49-F238E27FC236}">
                <a16:creationId xmlns:a16="http://schemas.microsoft.com/office/drawing/2014/main" id="{ED4D280B-3232-59D5-A6F9-5348176EFB16}"/>
              </a:ext>
            </a:extLst>
          </p:cNvPr>
          <p:cNvSpPr txBox="1"/>
          <p:nvPr/>
        </p:nvSpPr>
        <p:spPr>
          <a:xfrm>
            <a:off x="580126" y="4057650"/>
            <a:ext cx="6474124"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b="1" dirty="0">
                <a:latin typeface="Lato"/>
              </a:rPr>
              <a:t>Reference:</a:t>
            </a:r>
            <a:r>
              <a:rPr lang="en-GB" dirty="0">
                <a:latin typeface="Lato"/>
                <a:ea typeface="Lato"/>
                <a:cs typeface="Lato"/>
              </a:rPr>
              <a:t>​</a:t>
            </a:r>
            <a:br>
              <a:rPr lang="en-GB" dirty="0">
                <a:latin typeface="Lato"/>
                <a:ea typeface="Lato"/>
                <a:cs typeface="Lato"/>
              </a:rPr>
            </a:br>
            <a:r>
              <a:rPr lang="en-AU" dirty="0">
                <a:latin typeface="Lato"/>
              </a:rPr>
              <a:t>Briskey, D., &amp; Rao, A. (2020). </a:t>
            </a:r>
            <a:r>
              <a:rPr lang="en-AU" i="1" dirty="0">
                <a:latin typeface="Lato"/>
              </a:rPr>
              <a:t>Trans-resveratrol oral bioavailability in humans using Liposomal dispersion technology</a:t>
            </a:r>
            <a:r>
              <a:rPr lang="en-AU" dirty="0">
                <a:latin typeface="Lato"/>
              </a:rPr>
              <a:t>. </a:t>
            </a:r>
            <a:r>
              <a:rPr lang="en-AU" i="1" dirty="0">
                <a:latin typeface="Lato"/>
              </a:rPr>
              <a:t>Pharmaceutics, 12</a:t>
            </a:r>
            <a:r>
              <a:rPr lang="en-AU" dirty="0">
                <a:latin typeface="Lato"/>
              </a:rPr>
              <a:t>(12), 1190.</a:t>
            </a:r>
            <a:endParaRPr lang="en-GB" dirty="0"/>
          </a:p>
        </p:txBody>
      </p:sp>
    </p:spTree>
    <p:extLst>
      <p:ext uri="{BB962C8B-B14F-4D97-AF65-F5344CB8AC3E}">
        <p14:creationId xmlns:p14="http://schemas.microsoft.com/office/powerpoint/2010/main" val="525247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F8D5EE98-16A6-D358-21D7-E2D4C9559A7D}"/>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8DDF0EE7-75A5-9A70-45E9-937985265AC2}"/>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620A24A3-AEC3-8726-56A1-8F4C3CCA11EE}"/>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5E2405A3-0047-0A63-C51D-06FC313943E2}"/>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A9CD277A-4B14-C02C-7C63-BC6CB5D45F96}"/>
              </a:ext>
            </a:extLst>
          </p:cNvPr>
          <p:cNvSpPr txBox="1"/>
          <p:nvPr/>
        </p:nvSpPr>
        <p:spPr>
          <a:xfrm>
            <a:off x="720306" y="1747200"/>
            <a:ext cx="7315200" cy="1631216"/>
          </a:xfrm>
          <a:prstGeom prst="rect">
            <a:avLst/>
          </a:prstGeom>
          <a:noFill/>
        </p:spPr>
        <p:txBody>
          <a:bodyPr wrap="square" lIns="91440" tIns="45720" rIns="91440" bIns="45720" anchor="t">
            <a:spAutoFit/>
          </a:bodyPr>
          <a:lstStyle/>
          <a:p>
            <a:pPr marL="342900" indent="-342900">
              <a:buChar char="•"/>
            </a:pPr>
            <a:r>
              <a:rPr lang="en-AU" sz="2000" b="0" i="0" u="none" strike="noStrike" dirty="0">
                <a:solidFill>
                  <a:srgbClr val="000000"/>
                </a:solidFill>
                <a:effectLst/>
                <a:latin typeface="Lato"/>
                <a:ea typeface="Lato"/>
                <a:cs typeface="Lato"/>
              </a:rPr>
              <a:t>Flow, compaction, ejection (no lubricant)</a:t>
            </a:r>
            <a:endParaRPr lang="en-US" dirty="0">
              <a:ea typeface="Lato"/>
            </a:endParaRPr>
          </a:p>
          <a:p>
            <a:pPr marL="342900" indent="-342900">
              <a:buChar char="•"/>
            </a:pPr>
            <a:r>
              <a:rPr lang="en-AU" sz="2000" b="0" i="0" u="none" strike="noStrike" dirty="0">
                <a:solidFill>
                  <a:srgbClr val="000000"/>
                </a:solidFill>
                <a:effectLst/>
                <a:latin typeface="Lato"/>
                <a:ea typeface="Lato"/>
                <a:cs typeface="Lato"/>
              </a:rPr>
              <a:t>Mechanical integrity (friability, capping)</a:t>
            </a:r>
            <a:endParaRPr lang="en-US" dirty="0">
              <a:ea typeface="Lato"/>
            </a:endParaRPr>
          </a:p>
          <a:p>
            <a:pPr marL="342900" indent="-342900">
              <a:buChar char="•"/>
            </a:pPr>
            <a:r>
              <a:rPr lang="en-AU" sz="2000" b="0" i="0" u="none" strike="noStrike" dirty="0">
                <a:solidFill>
                  <a:srgbClr val="000000"/>
                </a:solidFill>
                <a:effectLst/>
                <a:latin typeface="Lato"/>
                <a:ea typeface="Lato"/>
                <a:cs typeface="Lato"/>
              </a:rPr>
              <a:t>Content uniformity for low-dose </a:t>
            </a:r>
            <a:r>
              <a:rPr lang="en-AU" sz="2000" dirty="0">
                <a:latin typeface="Lato"/>
                <a:ea typeface="Lato"/>
                <a:cs typeface="Lato"/>
              </a:rPr>
              <a:t>actives</a:t>
            </a:r>
            <a:endParaRPr lang="en-US" dirty="0">
              <a:ea typeface="Lato"/>
            </a:endParaRPr>
          </a:p>
          <a:p>
            <a:pPr marL="342900" indent="-342900" algn="l">
              <a:buChar char="•"/>
            </a:pPr>
            <a:r>
              <a:rPr lang="en-AU" sz="2000" dirty="0">
                <a:latin typeface="Lato"/>
                <a:ea typeface="Lato"/>
                <a:cs typeface="Lato"/>
              </a:rPr>
              <a:t>Scale-up</a:t>
            </a:r>
            <a:r>
              <a:rPr lang="en-AU" sz="2000" b="0" i="0" u="none" strike="noStrike" dirty="0">
                <a:solidFill>
                  <a:srgbClr val="000000"/>
                </a:solidFill>
                <a:effectLst/>
                <a:latin typeface="Lato"/>
                <a:ea typeface="Lato"/>
                <a:cs typeface="Lato"/>
              </a:rPr>
              <a:t> reproducibility and OEE (Overall Equipment Effectiveness)</a:t>
            </a:r>
            <a:endParaRPr lang="en-US"/>
          </a:p>
        </p:txBody>
      </p:sp>
      <p:sp>
        <p:nvSpPr>
          <p:cNvPr id="3" name="Google Shape;63;p14">
            <a:extLst>
              <a:ext uri="{FF2B5EF4-FFF2-40B4-BE49-F238E27FC236}">
                <a16:creationId xmlns:a16="http://schemas.microsoft.com/office/drawing/2014/main" id="{2EDAE609-BDBD-F025-982B-C91FA741862B}"/>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rPr>
              <a:t>Challenges in Excipient-Free Manufacturing</a:t>
            </a:r>
            <a:endParaRPr lang="en-US" sz="2400">
              <a:latin typeface="Lato"/>
            </a:endParaRPr>
          </a:p>
        </p:txBody>
      </p:sp>
    </p:spTree>
    <p:extLst>
      <p:ext uri="{BB962C8B-B14F-4D97-AF65-F5344CB8AC3E}">
        <p14:creationId xmlns:p14="http://schemas.microsoft.com/office/powerpoint/2010/main" val="2271331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2CFF4BAD-1E50-C6BA-5371-6C0E8874AD36}"/>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2CB8714F-2AAC-710D-CFED-5F340ED9C283}"/>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DF2A57AC-0DA5-238F-7A5D-74E7A884F43B}"/>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D924CCE0-8FAD-3056-A187-6C35CB944939}"/>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0FE58240-A489-54B6-E00E-52D2D3151488}"/>
              </a:ext>
            </a:extLst>
          </p:cNvPr>
          <p:cNvSpPr txBox="1"/>
          <p:nvPr/>
        </p:nvSpPr>
        <p:spPr>
          <a:xfrm>
            <a:off x="720306" y="1531540"/>
            <a:ext cx="7315200" cy="2554545"/>
          </a:xfrm>
          <a:prstGeom prst="rect">
            <a:avLst/>
          </a:prstGeom>
          <a:noFill/>
        </p:spPr>
        <p:txBody>
          <a:bodyPr wrap="square" lIns="91440" tIns="45720" rIns="91440" bIns="45720" anchor="t">
            <a:spAutoFit/>
          </a:bodyPr>
          <a:lstStyle/>
          <a:p>
            <a:pPr marL="342900" indent="-342900" algn="l">
              <a:buChar char="•"/>
            </a:pPr>
            <a:r>
              <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Excipient-free manufacturing can enhance bioavailability when APIs have suitable physicochemical properties</a:t>
            </a:r>
            <a:endParaRPr lang="en-US"/>
          </a:p>
          <a:p>
            <a:pPr marL="342900" indent="-342900" algn="l">
              <a:buChar char="•"/>
            </a:pPr>
            <a:r>
              <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Reduces complexity, regulatory concerns, and excipient-related interactions</a:t>
            </a:r>
          </a:p>
          <a:p>
            <a:pPr marL="342900" indent="-342900" algn="l">
              <a:buChar char="•"/>
            </a:pPr>
            <a:r>
              <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Supported across multiple nutrients and drugs: GSH, Vitamin C, CoQ10, Iron, Resveratrol</a:t>
            </a:r>
          </a:p>
          <a:p>
            <a:pPr marL="342900" indent="-342900" algn="l">
              <a:buChar char="•"/>
            </a:pPr>
            <a:r>
              <a:rPr lang="en-AU" sz="2000" b="0" i="0" u="none" strike="noStrike" dirty="0">
                <a:solidFill>
                  <a:srgbClr val="000000"/>
                </a:solidFill>
                <a:effectLst/>
                <a:latin typeface="Lato" panose="020F0502020204030203" pitchFamily="34" charset="0"/>
                <a:ea typeface="Lato" panose="020F0502020204030203" pitchFamily="34" charset="0"/>
                <a:cs typeface="Lato" panose="020F0502020204030203" pitchFamily="34" charset="0"/>
              </a:rPr>
              <a:t>Optimal for liposomal powders, hard capsules, and lipid dispersions</a:t>
            </a:r>
          </a:p>
        </p:txBody>
      </p:sp>
      <p:sp>
        <p:nvSpPr>
          <p:cNvPr id="3" name="Google Shape;63;p14">
            <a:extLst>
              <a:ext uri="{FF2B5EF4-FFF2-40B4-BE49-F238E27FC236}">
                <a16:creationId xmlns:a16="http://schemas.microsoft.com/office/drawing/2014/main" id="{4CFB6113-3513-85D5-2F3A-0171FACFDF2C}"/>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rPr>
              <a:t>Closing Takeaways</a:t>
            </a:r>
            <a:endParaRPr lang="en-US" dirty="0"/>
          </a:p>
        </p:txBody>
      </p:sp>
    </p:spTree>
    <p:extLst>
      <p:ext uri="{BB962C8B-B14F-4D97-AF65-F5344CB8AC3E}">
        <p14:creationId xmlns:p14="http://schemas.microsoft.com/office/powerpoint/2010/main" val="1316356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1BEFBBE1-9748-3329-22FA-51C563BEC9C9}"/>
            </a:ext>
          </a:extLst>
        </p:cNvPr>
        <p:cNvGrpSpPr/>
        <p:nvPr/>
      </p:nvGrpSpPr>
      <p:grpSpPr>
        <a:xfrm>
          <a:off x="0" y="0"/>
          <a:ext cx="0" cy="0"/>
          <a:chOff x="0" y="0"/>
          <a:chExt cx="0" cy="0"/>
        </a:xfrm>
      </p:grpSpPr>
      <p:sp>
        <p:nvSpPr>
          <p:cNvPr id="63" name="Google Shape;63;p14">
            <a:extLst>
              <a:ext uri="{FF2B5EF4-FFF2-40B4-BE49-F238E27FC236}">
                <a16:creationId xmlns:a16="http://schemas.microsoft.com/office/drawing/2014/main" id="{32542C84-DF87-66B3-06DC-E5394016C516}"/>
              </a:ext>
            </a:extLst>
          </p:cNvPr>
          <p:cNvSpPr txBox="1">
            <a:spLocks noGrp="1"/>
          </p:cNvSpPr>
          <p:nvPr>
            <p:ph type="title"/>
          </p:nvPr>
        </p:nvSpPr>
        <p:spPr>
          <a:xfrm>
            <a:off x="431356" y="469290"/>
            <a:ext cx="8537700" cy="583340"/>
          </a:xfrm>
          <a:prstGeom prst="rect">
            <a:avLst/>
          </a:prstGeom>
        </p:spPr>
        <p:txBody>
          <a:bodyPr spcFirstLastPara="1" wrap="square" lIns="91425" tIns="91425" rIns="91425" bIns="91425" anchor="t" anchorCtr="0">
            <a:noAutofit/>
          </a:bodyPr>
          <a:lstStyle/>
          <a:p>
            <a:pPr>
              <a:lnSpc>
                <a:spcPct val="115000"/>
              </a:lnSpc>
              <a:spcBef>
                <a:spcPts val="1500"/>
              </a:spcBef>
            </a:pPr>
            <a:r>
              <a:rPr lang="en-AU" sz="2400" dirty="0">
                <a:latin typeface="Lato"/>
                <a:ea typeface="Lato"/>
                <a:cs typeface="Lato"/>
              </a:rPr>
              <a:t>Why Delivery Technology Matters?</a:t>
            </a:r>
          </a:p>
        </p:txBody>
      </p:sp>
      <p:pic>
        <p:nvPicPr>
          <p:cNvPr id="64" name="Google Shape;64;p14">
            <a:extLst>
              <a:ext uri="{FF2B5EF4-FFF2-40B4-BE49-F238E27FC236}">
                <a16:creationId xmlns:a16="http://schemas.microsoft.com/office/drawing/2014/main" id="{19A2576A-33CE-42A1-9498-C7A9CD635E78}"/>
              </a:ext>
            </a:extLst>
          </p:cNvPr>
          <p:cNvPicPr preferRelativeResize="0"/>
          <p:nvPr/>
        </p:nvPicPr>
        <p:blipFill>
          <a:blip r:embed="rId3">
            <a:alphaModFix/>
          </a:blip>
          <a:stretch>
            <a:fillRect/>
          </a:stretch>
        </p:blipFill>
        <p:spPr>
          <a:xfrm>
            <a:off x="7441527" y="4174727"/>
            <a:ext cx="1527529" cy="544324"/>
          </a:xfrm>
          <a:prstGeom prst="rect">
            <a:avLst/>
          </a:prstGeom>
          <a:noFill/>
          <a:ln>
            <a:noFill/>
          </a:ln>
        </p:spPr>
      </p:pic>
      <p:sp>
        <p:nvSpPr>
          <p:cNvPr id="66" name="Google Shape;66;p14">
            <a:extLst>
              <a:ext uri="{FF2B5EF4-FFF2-40B4-BE49-F238E27FC236}">
                <a16:creationId xmlns:a16="http://schemas.microsoft.com/office/drawing/2014/main" id="{1A2B1EDA-A416-FE83-0822-784F57495385}"/>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0FED2933-12E4-1DA4-EF9C-42C2B0FBCF90}"/>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2CD7AEC8-A899-F18C-290D-DF039DF509AA}"/>
              </a:ext>
            </a:extLst>
          </p:cNvPr>
          <p:cNvSpPr txBox="1"/>
          <p:nvPr/>
        </p:nvSpPr>
        <p:spPr>
          <a:xfrm>
            <a:off x="429236" y="1288127"/>
            <a:ext cx="7342413" cy="3416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AU" sz="2400" b="1" dirty="0">
                <a:solidFill>
                  <a:srgbClr val="212121"/>
                </a:solidFill>
                <a:latin typeface="Lato"/>
              </a:rPr>
              <a:t>Challenge:</a:t>
            </a:r>
            <a:r>
              <a:rPr lang="en-AU" sz="2400" dirty="0">
                <a:solidFill>
                  <a:srgbClr val="212121"/>
                </a:solidFill>
                <a:latin typeface="Lato"/>
              </a:rPr>
              <a:t> Poor solubility, instability, first-pass metabolism, and GI irritation often lead to low or inconsistent bioavailability.</a:t>
            </a:r>
            <a:endParaRPr lang="en-US">
              <a:latin typeface="Lato"/>
            </a:endParaRPr>
          </a:p>
          <a:p>
            <a:endParaRPr lang="en-AU" sz="2400" b="1" dirty="0">
              <a:solidFill>
                <a:srgbClr val="212121"/>
              </a:solidFill>
              <a:latin typeface="Lato"/>
            </a:endParaRPr>
          </a:p>
          <a:p>
            <a:r>
              <a:rPr lang="en-AU" sz="2400" b="1" dirty="0">
                <a:solidFill>
                  <a:srgbClr val="212121"/>
                </a:solidFill>
                <a:latin typeface="Lato"/>
              </a:rPr>
              <a:t>Solution:</a:t>
            </a:r>
            <a:r>
              <a:rPr lang="en-AU" sz="2400" dirty="0">
                <a:solidFill>
                  <a:srgbClr val="212121"/>
                </a:solidFill>
                <a:latin typeface="Lato"/>
              </a:rPr>
              <a:t> Liposomal and solid-lipid delivery systems protect active ingredients, improve dissolution, and enhance absorption. </a:t>
            </a:r>
          </a:p>
          <a:p>
            <a:endParaRPr lang="en-AU" sz="2400" dirty="0">
              <a:solidFill>
                <a:srgbClr val="212121"/>
              </a:solidFill>
              <a:latin typeface="Lato"/>
            </a:endParaRPr>
          </a:p>
          <a:p>
            <a:r>
              <a:rPr lang="en-AU" sz="2400" dirty="0">
                <a:solidFill>
                  <a:srgbClr val="212121"/>
                </a:solidFill>
                <a:latin typeface="Lato"/>
              </a:rPr>
              <a:t>Better delivery = Better Clinical Outcomes</a:t>
            </a:r>
          </a:p>
        </p:txBody>
      </p:sp>
    </p:spTree>
    <p:extLst>
      <p:ext uri="{BB962C8B-B14F-4D97-AF65-F5344CB8AC3E}">
        <p14:creationId xmlns:p14="http://schemas.microsoft.com/office/powerpoint/2010/main" val="2392194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1000"/>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36"/>
        <p:cNvGrpSpPr/>
        <p:nvPr/>
      </p:nvGrpSpPr>
      <p:grpSpPr>
        <a:xfrm>
          <a:off x="0" y="0"/>
          <a:ext cx="0" cy="0"/>
          <a:chOff x="0" y="0"/>
          <a:chExt cx="0" cy="0"/>
        </a:xfrm>
      </p:grpSpPr>
      <p:sp>
        <p:nvSpPr>
          <p:cNvPr id="337" name="Google Shape;337;p38"/>
          <p:cNvSpPr txBox="1">
            <a:spLocks noGrp="1"/>
          </p:cNvSpPr>
          <p:nvPr>
            <p:ph type="title"/>
          </p:nvPr>
        </p:nvSpPr>
        <p:spPr>
          <a:xfrm>
            <a:off x="304800" y="1816425"/>
            <a:ext cx="8537700" cy="1080000"/>
          </a:xfrm>
          <a:prstGeom prst="rect">
            <a:avLst/>
          </a:prstGeom>
        </p:spPr>
        <p:txBody>
          <a:bodyPr spcFirstLastPara="1" wrap="square" lIns="91425" tIns="91425" rIns="91425" bIns="91425" anchor="t" anchorCtr="0">
            <a:noAutofit/>
          </a:bodyPr>
          <a:lstStyle/>
          <a:p>
            <a:pPr marL="0" lvl="0" indent="0" algn="ctr" rtl="0">
              <a:lnSpc>
                <a:spcPct val="115000"/>
              </a:lnSpc>
              <a:spcBef>
                <a:spcPts val="1500"/>
              </a:spcBef>
              <a:spcAft>
                <a:spcPts val="0"/>
              </a:spcAft>
              <a:buNone/>
            </a:pPr>
            <a:r>
              <a:rPr lang="en" sz="4800" b="0" dirty="0">
                <a:solidFill>
                  <a:srgbClr val="374151"/>
                </a:solidFill>
                <a:latin typeface="Lato"/>
                <a:ea typeface="Source Code Pro"/>
                <a:cs typeface="Source Code Pro"/>
                <a:sym typeface="Source Code Pro"/>
              </a:rPr>
              <a:t>Questions?</a:t>
            </a:r>
            <a:endParaRPr sz="4800" b="0" dirty="0">
              <a:latin typeface="Lato"/>
              <a:ea typeface="Source Code Pro"/>
              <a:cs typeface="Source Code Pro"/>
              <a:sym typeface="Source Code Pro"/>
            </a:endParaRPr>
          </a:p>
        </p:txBody>
      </p:sp>
      <p:pic>
        <p:nvPicPr>
          <p:cNvPr id="338" name="Google Shape;338;p38"/>
          <p:cNvPicPr preferRelativeResize="0"/>
          <p:nvPr/>
        </p:nvPicPr>
        <p:blipFill>
          <a:blip r:embed="rId3">
            <a:alphaModFix/>
          </a:blip>
          <a:stretch>
            <a:fillRect/>
          </a:stretch>
        </p:blipFill>
        <p:spPr>
          <a:xfrm>
            <a:off x="3180188" y="364726"/>
            <a:ext cx="2783625" cy="991925"/>
          </a:xfrm>
          <a:prstGeom prst="rect">
            <a:avLst/>
          </a:prstGeom>
          <a:noFill/>
          <a:ln>
            <a:noFill/>
          </a:ln>
        </p:spPr>
      </p:pic>
      <p:sp>
        <p:nvSpPr>
          <p:cNvPr id="340" name="Google Shape;340;p38"/>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1" name="Google Shape;341;p38"/>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37"/>
                                        </p:tgtEl>
                                        <p:attrNameLst>
                                          <p:attrName>style.visibility</p:attrName>
                                        </p:attrNameLst>
                                      </p:cBhvr>
                                      <p:to>
                                        <p:strVal val="visible"/>
                                      </p:to>
                                    </p:set>
                                    <p:anim calcmode="lin" valueType="num">
                                      <p:cBhvr additive="base">
                                        <p:cTn id="7" dur="1000"/>
                                        <p:tgtEl>
                                          <p:spTgt spid="3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3B8FE5AC-A781-D794-0B9D-C62C1B6734BE}"/>
            </a:ext>
          </a:extLst>
        </p:cNvPr>
        <p:cNvGrpSpPr/>
        <p:nvPr/>
      </p:nvGrpSpPr>
      <p:grpSpPr>
        <a:xfrm>
          <a:off x="0" y="0"/>
          <a:ext cx="0" cy="0"/>
          <a:chOff x="0" y="0"/>
          <a:chExt cx="0" cy="0"/>
        </a:xfrm>
      </p:grpSpPr>
      <p:pic>
        <p:nvPicPr>
          <p:cNvPr id="9" name="Picture 8" descr="A diagram of liposome&#10;&#10;AI-generated content may be incorrect.">
            <a:extLst>
              <a:ext uri="{FF2B5EF4-FFF2-40B4-BE49-F238E27FC236}">
                <a16:creationId xmlns:a16="http://schemas.microsoft.com/office/drawing/2014/main" id="{7B307904-EDC1-E4DD-9FB7-F4275C525C00}"/>
              </a:ext>
            </a:extLst>
          </p:cNvPr>
          <p:cNvPicPr>
            <a:picLocks noChangeAspect="1"/>
          </p:cNvPicPr>
          <p:nvPr/>
        </p:nvPicPr>
        <p:blipFill>
          <a:blip r:embed="rId3"/>
          <a:stretch>
            <a:fillRect/>
          </a:stretch>
        </p:blipFill>
        <p:spPr>
          <a:xfrm>
            <a:off x="2946840" y="2290621"/>
            <a:ext cx="3006480" cy="2612855"/>
          </a:xfrm>
          <a:prstGeom prst="rect">
            <a:avLst/>
          </a:prstGeom>
        </p:spPr>
      </p:pic>
      <p:pic>
        <p:nvPicPr>
          <p:cNvPr id="64" name="Google Shape;64;p14">
            <a:extLst>
              <a:ext uri="{FF2B5EF4-FFF2-40B4-BE49-F238E27FC236}">
                <a16:creationId xmlns:a16="http://schemas.microsoft.com/office/drawing/2014/main" id="{A577705E-690B-75CD-CA30-2975DFE10179}"/>
              </a:ext>
            </a:extLst>
          </p:cNvPr>
          <p:cNvPicPr preferRelativeResize="0"/>
          <p:nvPr/>
        </p:nvPicPr>
        <p:blipFill>
          <a:blip r:embed="rId4">
            <a:alphaModFix/>
          </a:blip>
          <a:stretch>
            <a:fillRect/>
          </a:stretch>
        </p:blipFill>
        <p:spPr>
          <a:xfrm>
            <a:off x="7441527" y="4174727"/>
            <a:ext cx="1527529" cy="544324"/>
          </a:xfrm>
          <a:prstGeom prst="rect">
            <a:avLst/>
          </a:prstGeom>
          <a:noFill/>
          <a:ln>
            <a:noFill/>
          </a:ln>
        </p:spPr>
      </p:pic>
      <p:sp>
        <p:nvSpPr>
          <p:cNvPr id="66" name="Google Shape;66;p14">
            <a:extLst>
              <a:ext uri="{FF2B5EF4-FFF2-40B4-BE49-F238E27FC236}">
                <a16:creationId xmlns:a16="http://schemas.microsoft.com/office/drawing/2014/main" id="{12000B2F-3143-EF99-011E-A7E83EB84979}"/>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25ACBA3D-58C8-72A3-3798-9F9DB511F1B3}"/>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10FFD34E-6183-395F-71B7-A82C7FEBB83C}"/>
              </a:ext>
            </a:extLst>
          </p:cNvPr>
          <p:cNvSpPr txBox="1"/>
          <p:nvPr/>
        </p:nvSpPr>
        <p:spPr>
          <a:xfrm>
            <a:off x="576734" y="972693"/>
            <a:ext cx="7315200" cy="1200329"/>
          </a:xfrm>
          <a:prstGeom prst="rect">
            <a:avLst/>
          </a:prstGeom>
          <a:noFill/>
        </p:spPr>
        <p:txBody>
          <a:bodyPr wrap="square" lIns="91440" tIns="45720" rIns="91440" bIns="45720" anchor="t">
            <a:spAutoFit/>
          </a:bodyPr>
          <a:lstStyle/>
          <a:p>
            <a:r>
              <a:rPr lang="en-US" sz="2400" dirty="0">
                <a:latin typeface="Lato"/>
                <a:ea typeface="Lato"/>
                <a:cs typeface="Lato"/>
              </a:rPr>
              <a:t>Liposomes are microscopic spheres made of natural phospholipids that mimic human cell membranes, allowing nutrients to be absorbed more efficiently. </a:t>
            </a:r>
            <a:endParaRPr lang="en-US">
              <a:latin typeface="Lato"/>
              <a:ea typeface="Lato"/>
              <a:cs typeface="Lato"/>
            </a:endParaRPr>
          </a:p>
        </p:txBody>
      </p:sp>
      <p:sp>
        <p:nvSpPr>
          <p:cNvPr id="3" name="Google Shape;63;p14">
            <a:extLst>
              <a:ext uri="{FF2B5EF4-FFF2-40B4-BE49-F238E27FC236}">
                <a16:creationId xmlns:a16="http://schemas.microsoft.com/office/drawing/2014/main" id="{5ED6D3E8-CDBC-9E71-FF09-3129BB0E9057}"/>
              </a:ext>
            </a:extLst>
          </p:cNvPr>
          <p:cNvSpPr txBox="1">
            <a:spLocks noGrp="1"/>
          </p:cNvSpPr>
          <p:nvPr>
            <p:ph type="title"/>
          </p:nvPr>
        </p:nvSpPr>
        <p:spPr>
          <a:xfrm>
            <a:off x="390535" y="353395"/>
            <a:ext cx="8537700" cy="562930"/>
          </a:xfrm>
          <a:prstGeom prst="rect">
            <a:avLst/>
          </a:prstGeom>
        </p:spPr>
        <p:txBody>
          <a:bodyPr spcFirstLastPara="1" wrap="square" lIns="91425" tIns="91425" rIns="91425" bIns="91425" anchor="t" anchorCtr="0">
            <a:noAutofit/>
          </a:bodyPr>
          <a:lstStyle/>
          <a:p>
            <a:r>
              <a:rPr lang="en-AU" sz="2400" dirty="0">
                <a:solidFill>
                  <a:srgbClr val="000000"/>
                </a:solidFill>
                <a:latin typeface="Lato"/>
                <a:ea typeface="Lato"/>
                <a:cs typeface="Lato"/>
              </a:rPr>
              <a:t>What is a Liposome?</a:t>
            </a:r>
            <a:endParaRPr lang="en-AU" sz="2400" b="0" dirty="0">
              <a:solidFill>
                <a:srgbClr val="000000"/>
              </a:solidFill>
              <a:latin typeface="Lato"/>
              <a:ea typeface="Lato"/>
              <a:cs typeface="Lato"/>
            </a:endParaRPr>
          </a:p>
        </p:txBody>
      </p:sp>
    </p:spTree>
    <p:extLst>
      <p:ext uri="{BB962C8B-B14F-4D97-AF65-F5344CB8AC3E}">
        <p14:creationId xmlns:p14="http://schemas.microsoft.com/office/powerpoint/2010/main" val="885692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95AA9894-3681-22B3-298E-15FB0C69FD41}"/>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FE3636D1-BBD6-69AD-4DDF-3B01DCD308F5}"/>
              </a:ext>
            </a:extLst>
          </p:cNvPr>
          <p:cNvPicPr preferRelativeResize="0"/>
          <p:nvPr/>
        </p:nvPicPr>
        <p:blipFill>
          <a:blip r:embed="rId3">
            <a:alphaModFix/>
          </a:blip>
          <a:stretch>
            <a:fillRect/>
          </a:stretch>
        </p:blipFill>
        <p:spPr>
          <a:xfrm>
            <a:off x="7441527" y="4174727"/>
            <a:ext cx="1527529" cy="544324"/>
          </a:xfrm>
          <a:prstGeom prst="rect">
            <a:avLst/>
          </a:prstGeom>
          <a:noFill/>
          <a:ln>
            <a:noFill/>
          </a:ln>
        </p:spPr>
      </p:pic>
      <p:sp>
        <p:nvSpPr>
          <p:cNvPr id="66" name="Google Shape;66;p14">
            <a:extLst>
              <a:ext uri="{FF2B5EF4-FFF2-40B4-BE49-F238E27FC236}">
                <a16:creationId xmlns:a16="http://schemas.microsoft.com/office/drawing/2014/main" id="{C8726404-5925-4882-99EC-C2D018800020}"/>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0335EFFD-A2DF-FF73-07A3-269BADAAD4C2}"/>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 name="Google Shape;63;p14">
            <a:extLst>
              <a:ext uri="{FF2B5EF4-FFF2-40B4-BE49-F238E27FC236}">
                <a16:creationId xmlns:a16="http://schemas.microsoft.com/office/drawing/2014/main" id="{E3C77DA2-EC2E-3A46-67FF-1DB50CCAEF7E}"/>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212121"/>
                </a:solidFill>
                <a:latin typeface="Lato"/>
                <a:ea typeface="Lato"/>
                <a:cs typeface="Lato"/>
              </a:rPr>
              <a:t>From Liquids to “Super-Dried” Powders</a:t>
            </a:r>
            <a:endParaRPr lang="en-US" dirty="0"/>
          </a:p>
        </p:txBody>
      </p:sp>
      <p:sp>
        <p:nvSpPr>
          <p:cNvPr id="5" name="TextBox 4">
            <a:extLst>
              <a:ext uri="{FF2B5EF4-FFF2-40B4-BE49-F238E27FC236}">
                <a16:creationId xmlns:a16="http://schemas.microsoft.com/office/drawing/2014/main" id="{90E7F2FC-D504-A72C-6114-1FD489C70107}"/>
              </a:ext>
            </a:extLst>
          </p:cNvPr>
          <p:cNvSpPr txBox="1"/>
          <p:nvPr/>
        </p:nvSpPr>
        <p:spPr>
          <a:xfrm>
            <a:off x="390525" y="921204"/>
            <a:ext cx="8390164" cy="304698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Arial,Sans-Serif"/>
              <a:buChar char="•"/>
            </a:pPr>
            <a:r>
              <a:rPr lang="en-AU" sz="2400" dirty="0">
                <a:solidFill>
                  <a:srgbClr val="212121"/>
                </a:solidFill>
                <a:latin typeface="Lato"/>
              </a:rPr>
              <a:t>Liquid liposomes are traditional but can pose challenges for stability, dosing, and consumer convenience.</a:t>
            </a:r>
            <a:r>
              <a:rPr lang="en-US" sz="2400" dirty="0">
                <a:solidFill>
                  <a:srgbClr val="00FDC8"/>
                </a:solidFill>
                <a:latin typeface="Lato"/>
              </a:rPr>
              <a:t>​</a:t>
            </a:r>
          </a:p>
          <a:p>
            <a:pPr marL="342900" indent="-342900">
              <a:buFont typeface="Arial,Sans-Serif"/>
              <a:buChar char="•"/>
            </a:pPr>
            <a:r>
              <a:rPr lang="en-AU" sz="2400" dirty="0">
                <a:solidFill>
                  <a:srgbClr val="212121"/>
                </a:solidFill>
                <a:latin typeface="Lato"/>
              </a:rPr>
              <a:t>Converting liposomes to powders via spray-drying or lyophilization provides:</a:t>
            </a:r>
            <a:r>
              <a:rPr lang="en-AU" sz="2400" dirty="0">
                <a:solidFill>
                  <a:srgbClr val="00FDC8"/>
                </a:solidFill>
                <a:latin typeface="Lato"/>
              </a:rPr>
              <a:t>​</a:t>
            </a:r>
          </a:p>
          <a:p>
            <a:pPr marL="800100" lvl="1" indent="-342900">
              <a:buFont typeface="Wingdings"/>
              <a:buChar char="ü"/>
            </a:pPr>
            <a:r>
              <a:rPr lang="en-AU" sz="2400" dirty="0">
                <a:solidFill>
                  <a:srgbClr val="212121"/>
                </a:solidFill>
                <a:latin typeface="Lato"/>
              </a:rPr>
              <a:t>Higher active load</a:t>
            </a:r>
            <a:r>
              <a:rPr lang="en-AU" sz="2400" dirty="0">
                <a:solidFill>
                  <a:srgbClr val="00FDC8"/>
                </a:solidFill>
                <a:latin typeface="Lato"/>
              </a:rPr>
              <a:t>​</a:t>
            </a:r>
          </a:p>
          <a:p>
            <a:pPr marL="800100" lvl="1" indent="-342900">
              <a:buFont typeface="Wingdings"/>
              <a:buChar char="ü"/>
            </a:pPr>
            <a:r>
              <a:rPr lang="en-AU" sz="2400" dirty="0">
                <a:solidFill>
                  <a:srgbClr val="212121"/>
                </a:solidFill>
                <a:latin typeface="Lato"/>
              </a:rPr>
              <a:t>Improved handling and formulation flexibility</a:t>
            </a:r>
            <a:r>
              <a:rPr lang="en-AU" sz="2400" dirty="0">
                <a:solidFill>
                  <a:srgbClr val="00FDC8"/>
                </a:solidFill>
                <a:latin typeface="Lato"/>
              </a:rPr>
              <a:t>​</a:t>
            </a:r>
          </a:p>
          <a:p>
            <a:pPr marL="800100" lvl="1" indent="-342900">
              <a:buFont typeface="Wingdings"/>
              <a:buChar char="ü"/>
            </a:pPr>
            <a:r>
              <a:rPr lang="en-AU" sz="2400" dirty="0">
                <a:solidFill>
                  <a:srgbClr val="212121"/>
                </a:solidFill>
                <a:latin typeface="Lato"/>
              </a:rPr>
              <a:t>Significantly reduced oxidation compared to liquids</a:t>
            </a:r>
            <a:r>
              <a:rPr lang="en-AU" sz="2400" dirty="0">
                <a:solidFill>
                  <a:srgbClr val="00FDC8"/>
                </a:solidFill>
                <a:latin typeface="Lato"/>
              </a:rPr>
              <a:t>​</a:t>
            </a:r>
          </a:p>
          <a:p>
            <a:pPr marL="800100" lvl="1" indent="-342900">
              <a:buFont typeface="Wingdings"/>
              <a:buChar char="ü"/>
            </a:pPr>
            <a:r>
              <a:rPr lang="en-AU" sz="2400" dirty="0">
                <a:solidFill>
                  <a:srgbClr val="212121"/>
                </a:solidFill>
                <a:latin typeface="Lato"/>
              </a:rPr>
              <a:t>Longer shelf-life</a:t>
            </a:r>
          </a:p>
        </p:txBody>
      </p:sp>
    </p:spTree>
    <p:extLst>
      <p:ext uri="{BB962C8B-B14F-4D97-AF65-F5344CB8AC3E}">
        <p14:creationId xmlns:p14="http://schemas.microsoft.com/office/powerpoint/2010/main" val="206282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4B4CAFE3-6B88-78A1-A58E-B22D3D206244}"/>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3E9110B5-9601-FB05-FE5E-70411686361A}"/>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C68A8E86-38AA-6AA1-952D-0F9DCFB9EF43}"/>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8F1ADB1A-D6DF-AB7B-5335-9188C149C209}"/>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C86AEA64-EAC7-72D2-818A-C682698D7BFE}"/>
              </a:ext>
            </a:extLst>
          </p:cNvPr>
          <p:cNvSpPr txBox="1"/>
          <p:nvPr/>
        </p:nvSpPr>
        <p:spPr>
          <a:xfrm>
            <a:off x="914400" y="1281527"/>
            <a:ext cx="7315200" cy="1938992"/>
          </a:xfrm>
          <a:prstGeom prst="rect">
            <a:avLst/>
          </a:prstGeom>
          <a:noFill/>
        </p:spPr>
        <p:txBody>
          <a:bodyPr wrap="square" lIns="91440" tIns="45720" rIns="91440" bIns="45720" anchor="t">
            <a:spAutoFit/>
          </a:bodyPr>
          <a:lstStyle/>
          <a:p>
            <a:pPr marL="342900" indent="-342900">
              <a:buChar char="•"/>
            </a:pPr>
            <a:r>
              <a:rPr lang="en-AU" sz="2400" b="0" i="0" u="none" strike="noStrike" dirty="0">
                <a:solidFill>
                  <a:srgbClr val="000000"/>
                </a:solidFill>
                <a:effectLst/>
                <a:latin typeface="Lato"/>
                <a:ea typeface="Lato"/>
                <a:cs typeface="Lato"/>
              </a:rPr>
              <a:t>Matrix (carriers, glass transition)</a:t>
            </a:r>
            <a:endParaRPr lang="en-US" sz="2400" dirty="0">
              <a:latin typeface="Lato"/>
              <a:ea typeface="Lato"/>
              <a:cs typeface="Lato"/>
            </a:endParaRPr>
          </a:p>
          <a:p>
            <a:pPr marL="342900" indent="-342900">
              <a:buChar char="•"/>
            </a:pPr>
            <a:r>
              <a:rPr lang="en-AU" sz="2400" b="0" i="0" u="none" strike="noStrike" dirty="0">
                <a:solidFill>
                  <a:srgbClr val="000000"/>
                </a:solidFill>
                <a:effectLst/>
                <a:latin typeface="Lato"/>
                <a:ea typeface="Lato"/>
                <a:cs typeface="Lato"/>
              </a:rPr>
              <a:t>Residual </a:t>
            </a:r>
            <a:r>
              <a:rPr lang="en-AU" sz="2400" dirty="0">
                <a:latin typeface="Lato"/>
                <a:ea typeface="Lato"/>
                <a:cs typeface="Lato"/>
              </a:rPr>
              <a:t>moisture</a:t>
            </a:r>
            <a:endParaRPr lang="en-US" sz="2400" dirty="0">
              <a:latin typeface="Lato"/>
              <a:ea typeface="Lato"/>
              <a:cs typeface="Lato"/>
            </a:endParaRPr>
          </a:p>
          <a:p>
            <a:pPr marL="342900" indent="-342900">
              <a:buChar char="•"/>
            </a:pPr>
            <a:r>
              <a:rPr lang="en-AU" sz="2400" dirty="0">
                <a:latin typeface="Lato"/>
                <a:ea typeface="Lato"/>
                <a:cs typeface="Lato"/>
              </a:rPr>
              <a:t>Antioxidants</a:t>
            </a:r>
            <a:r>
              <a:rPr lang="en-AU" sz="2400" b="0" i="0" u="none" strike="noStrike" dirty="0">
                <a:solidFill>
                  <a:srgbClr val="000000"/>
                </a:solidFill>
                <a:effectLst/>
                <a:latin typeface="Lato"/>
                <a:ea typeface="Lato"/>
                <a:cs typeface="Lato"/>
              </a:rPr>
              <a:t>/chelators</a:t>
            </a:r>
            <a:endParaRPr lang="en-US" sz="2400" dirty="0">
              <a:latin typeface="Lato"/>
              <a:ea typeface="Lato"/>
              <a:cs typeface="Lato"/>
            </a:endParaRPr>
          </a:p>
          <a:p>
            <a:pPr marL="342900" indent="-342900">
              <a:buChar char="•"/>
            </a:pPr>
            <a:r>
              <a:rPr lang="en-AU" sz="2400" b="0" i="0" u="none" strike="noStrike" dirty="0">
                <a:solidFill>
                  <a:srgbClr val="000000"/>
                </a:solidFill>
                <a:effectLst/>
                <a:latin typeface="Lato"/>
                <a:ea typeface="Lato"/>
                <a:cs typeface="Lato"/>
              </a:rPr>
              <a:t>Particle size &amp; </a:t>
            </a:r>
            <a:r>
              <a:rPr lang="en-AU" sz="2400" dirty="0">
                <a:latin typeface="Lato"/>
                <a:ea typeface="Lato"/>
                <a:cs typeface="Lato"/>
              </a:rPr>
              <a:t>agglomeration</a:t>
            </a:r>
            <a:endParaRPr lang="en-US" sz="2400" dirty="0">
              <a:latin typeface="Lato"/>
              <a:ea typeface="Lato"/>
              <a:cs typeface="Lato"/>
            </a:endParaRPr>
          </a:p>
          <a:p>
            <a:pPr marL="342900" indent="-342900">
              <a:buChar char="•"/>
            </a:pPr>
            <a:r>
              <a:rPr lang="en-AU" sz="2400" dirty="0">
                <a:latin typeface="Lato"/>
                <a:ea typeface="Lato"/>
                <a:cs typeface="Lato"/>
              </a:rPr>
              <a:t>Packaging</a:t>
            </a:r>
            <a:r>
              <a:rPr lang="en-AU" sz="2400" b="0" i="0" u="none" strike="noStrike" dirty="0">
                <a:solidFill>
                  <a:srgbClr val="000000"/>
                </a:solidFill>
                <a:effectLst/>
                <a:latin typeface="Lato"/>
                <a:ea typeface="Lato"/>
                <a:cs typeface="Lato"/>
              </a:rPr>
              <a:t> &amp; water activity</a:t>
            </a:r>
            <a:endParaRPr lang="en-US" sz="2400" dirty="0">
              <a:latin typeface="Lato"/>
              <a:ea typeface="Lato"/>
              <a:cs typeface="Lato"/>
            </a:endParaRPr>
          </a:p>
        </p:txBody>
      </p:sp>
      <p:sp>
        <p:nvSpPr>
          <p:cNvPr id="3" name="Google Shape;63;p14">
            <a:extLst>
              <a:ext uri="{FF2B5EF4-FFF2-40B4-BE49-F238E27FC236}">
                <a16:creationId xmlns:a16="http://schemas.microsoft.com/office/drawing/2014/main" id="{1DFEA3C6-8627-A982-E677-B56379296C63}"/>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Stability Levers In Dried Liposomes</a:t>
            </a:r>
            <a:endParaRPr lang="en-US" dirty="0"/>
          </a:p>
        </p:txBody>
      </p:sp>
    </p:spTree>
    <p:extLst>
      <p:ext uri="{BB962C8B-B14F-4D97-AF65-F5344CB8AC3E}">
        <p14:creationId xmlns:p14="http://schemas.microsoft.com/office/powerpoint/2010/main" val="1860302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55">
          <a:extLst>
            <a:ext uri="{FF2B5EF4-FFF2-40B4-BE49-F238E27FC236}">
              <a16:creationId xmlns:a16="http://schemas.microsoft.com/office/drawing/2014/main" id="{BA12CCB5-0F1F-B221-B0C6-8AE0B8283067}"/>
            </a:ext>
          </a:extLst>
        </p:cNvPr>
        <p:cNvGrpSpPr/>
        <p:nvPr/>
      </p:nvGrpSpPr>
      <p:grpSpPr>
        <a:xfrm>
          <a:off x="0" y="0"/>
          <a:ext cx="0" cy="0"/>
          <a:chOff x="0" y="0"/>
          <a:chExt cx="0" cy="0"/>
        </a:xfrm>
      </p:grpSpPr>
      <p:sp>
        <p:nvSpPr>
          <p:cNvPr id="56" name="Google Shape;56;p13">
            <a:extLst>
              <a:ext uri="{FF2B5EF4-FFF2-40B4-BE49-F238E27FC236}">
                <a16:creationId xmlns:a16="http://schemas.microsoft.com/office/drawing/2014/main" id="{63957EDB-FFEF-1C0E-F1FA-FC98F75C8150}"/>
              </a:ext>
            </a:extLst>
          </p:cNvPr>
          <p:cNvSpPr txBox="1">
            <a:spLocks noGrp="1"/>
          </p:cNvSpPr>
          <p:nvPr>
            <p:ph type="ctrTitle"/>
          </p:nvPr>
        </p:nvSpPr>
        <p:spPr>
          <a:xfrm>
            <a:off x="485550" y="6130875"/>
            <a:ext cx="8520600" cy="320100"/>
          </a:xfrm>
          <a:prstGeom prst="rect">
            <a:avLst/>
          </a:prstGeom>
        </p:spPr>
        <p:txBody>
          <a:bodyPr spcFirstLastPara="1" wrap="square" lIns="91425" tIns="91425" rIns="91425" bIns="91425" anchor="ctr" anchorCtr="0">
            <a:normAutofit fontScale="90000"/>
          </a:bodyPr>
          <a:lstStyle/>
          <a:p>
            <a:pPr marL="0" lvl="0" indent="0" algn="l" rtl="0">
              <a:spcBef>
                <a:spcPts val="0"/>
              </a:spcBef>
              <a:spcAft>
                <a:spcPts val="0"/>
              </a:spcAft>
              <a:buNone/>
            </a:pPr>
            <a:endParaRPr/>
          </a:p>
        </p:txBody>
      </p:sp>
      <p:sp>
        <p:nvSpPr>
          <p:cNvPr id="58" name="Google Shape;58;p13">
            <a:extLst>
              <a:ext uri="{FF2B5EF4-FFF2-40B4-BE49-F238E27FC236}">
                <a16:creationId xmlns:a16="http://schemas.microsoft.com/office/drawing/2014/main" id="{06673FA1-11CF-A63C-7FE2-808F0BB80399}"/>
              </a:ext>
            </a:extLst>
          </p:cNvPr>
          <p:cNvSpPr txBox="1">
            <a:spLocks noGrp="1"/>
          </p:cNvSpPr>
          <p:nvPr>
            <p:ph type="subTitle" idx="1"/>
          </p:nvPr>
        </p:nvSpPr>
        <p:spPr>
          <a:xfrm>
            <a:off x="311340" y="702317"/>
            <a:ext cx="8520600" cy="2938965"/>
          </a:xfrm>
          <a:prstGeom prst="rect">
            <a:avLst/>
          </a:prstGeom>
        </p:spPr>
        <p:txBody>
          <a:bodyPr spcFirstLastPara="1" wrap="square" lIns="91425" tIns="91425" rIns="91425" bIns="91425" anchor="ctr" anchorCtr="0">
            <a:normAutofit/>
          </a:bodyPr>
          <a:lstStyle/>
          <a:p>
            <a:pPr marL="0" indent="0">
              <a:lnSpc>
                <a:spcPct val="114999"/>
              </a:lnSpc>
            </a:pPr>
            <a:r>
              <a:rPr lang="en-AU" sz="3500" b="0" dirty="0">
                <a:solidFill>
                  <a:srgbClr val="000000"/>
                </a:solidFill>
                <a:latin typeface="Lato"/>
              </a:rPr>
              <a:t>Clinical Evidence by Active Ingredients</a:t>
            </a:r>
            <a:endParaRPr lang="en-US" dirty="0"/>
          </a:p>
        </p:txBody>
      </p:sp>
      <p:pic>
        <p:nvPicPr>
          <p:cNvPr id="4" name="Google Shape;64;p14">
            <a:extLst>
              <a:ext uri="{FF2B5EF4-FFF2-40B4-BE49-F238E27FC236}">
                <a16:creationId xmlns:a16="http://schemas.microsoft.com/office/drawing/2014/main" id="{213A8A3A-4BEB-ED43-5B5B-471F12316A4E}"/>
              </a:ext>
            </a:extLst>
          </p:cNvPr>
          <p:cNvPicPr preferRelativeResize="0"/>
          <p:nvPr/>
        </p:nvPicPr>
        <p:blipFill>
          <a:blip r:embed="rId3">
            <a:alphaModFix/>
          </a:blip>
          <a:stretch>
            <a:fillRect/>
          </a:stretch>
        </p:blipFill>
        <p:spPr>
          <a:xfrm>
            <a:off x="7411509" y="4221620"/>
            <a:ext cx="1527529" cy="544324"/>
          </a:xfrm>
          <a:prstGeom prst="rect">
            <a:avLst/>
          </a:prstGeom>
          <a:noFill/>
          <a:ln>
            <a:noFill/>
          </a:ln>
        </p:spPr>
      </p:pic>
    </p:spTree>
    <p:extLst>
      <p:ext uri="{BB962C8B-B14F-4D97-AF65-F5344CB8AC3E}">
        <p14:creationId xmlns:p14="http://schemas.microsoft.com/office/powerpoint/2010/main" val="727255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2">
          <a:extLst>
            <a:ext uri="{FF2B5EF4-FFF2-40B4-BE49-F238E27FC236}">
              <a16:creationId xmlns:a16="http://schemas.microsoft.com/office/drawing/2014/main" id="{EC9D0EB8-967A-ABB0-3419-B1591CCB9A83}"/>
            </a:ext>
          </a:extLst>
        </p:cNvPr>
        <p:cNvGrpSpPr/>
        <p:nvPr/>
      </p:nvGrpSpPr>
      <p:grpSpPr>
        <a:xfrm>
          <a:off x="0" y="0"/>
          <a:ext cx="0" cy="0"/>
          <a:chOff x="0" y="0"/>
          <a:chExt cx="0" cy="0"/>
        </a:xfrm>
      </p:grpSpPr>
      <p:pic>
        <p:nvPicPr>
          <p:cNvPr id="64" name="Google Shape;64;p14">
            <a:extLst>
              <a:ext uri="{FF2B5EF4-FFF2-40B4-BE49-F238E27FC236}">
                <a16:creationId xmlns:a16="http://schemas.microsoft.com/office/drawing/2014/main" id="{11490154-CE59-09A4-70F8-DD0508D8EDE5}"/>
              </a:ext>
            </a:extLst>
          </p:cNvPr>
          <p:cNvPicPr preferRelativeResize="0"/>
          <p:nvPr/>
        </p:nvPicPr>
        <p:blipFill>
          <a:blip r:embed="rId3">
            <a:alphaModFix/>
          </a:blip>
          <a:stretch>
            <a:fillRect/>
          </a:stretch>
        </p:blipFill>
        <p:spPr>
          <a:xfrm>
            <a:off x="7491210" y="4258294"/>
            <a:ext cx="1527529" cy="544324"/>
          </a:xfrm>
          <a:prstGeom prst="rect">
            <a:avLst/>
          </a:prstGeom>
          <a:noFill/>
          <a:ln>
            <a:noFill/>
          </a:ln>
        </p:spPr>
      </p:pic>
      <p:sp>
        <p:nvSpPr>
          <p:cNvPr id="66" name="Google Shape;66;p14">
            <a:extLst>
              <a:ext uri="{FF2B5EF4-FFF2-40B4-BE49-F238E27FC236}">
                <a16:creationId xmlns:a16="http://schemas.microsoft.com/office/drawing/2014/main" id="{ECD86394-89E4-DE17-FA7E-75678DE37A06}"/>
              </a:ext>
            </a:extLst>
          </p:cNvPr>
          <p:cNvSpPr/>
          <p:nvPr/>
        </p:nvSpPr>
        <p:spPr>
          <a:xfrm>
            <a:off x="-57275" y="4797875"/>
            <a:ext cx="9294300" cy="391200"/>
          </a:xfrm>
          <a:prstGeom prst="rect">
            <a:avLst/>
          </a:prstGeom>
          <a:solidFill>
            <a:srgbClr val="23E1ED"/>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4">
            <a:extLst>
              <a:ext uri="{FF2B5EF4-FFF2-40B4-BE49-F238E27FC236}">
                <a16:creationId xmlns:a16="http://schemas.microsoft.com/office/drawing/2014/main" id="{A8B094B5-7FA6-E0DB-ECBD-95DAAC912D9D}"/>
              </a:ext>
            </a:extLst>
          </p:cNvPr>
          <p:cNvSpPr/>
          <p:nvPr/>
        </p:nvSpPr>
        <p:spPr>
          <a:xfrm>
            <a:off x="-57275" y="4797875"/>
            <a:ext cx="9294300" cy="391200"/>
          </a:xfrm>
          <a:prstGeom prst="rect">
            <a:avLst/>
          </a:prstGeom>
          <a:solidFill>
            <a:srgbClr val="37ADBB"/>
          </a:solidFill>
          <a:ln w="9525"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 name="TextBox 6">
            <a:extLst>
              <a:ext uri="{FF2B5EF4-FFF2-40B4-BE49-F238E27FC236}">
                <a16:creationId xmlns:a16="http://schemas.microsoft.com/office/drawing/2014/main" id="{D7401BB1-4227-A7BE-4329-9E14567E6374}"/>
              </a:ext>
            </a:extLst>
          </p:cNvPr>
          <p:cNvSpPr txBox="1"/>
          <p:nvPr/>
        </p:nvSpPr>
        <p:spPr>
          <a:xfrm>
            <a:off x="819150" y="1286300"/>
            <a:ext cx="7315200" cy="3416320"/>
          </a:xfrm>
          <a:prstGeom prst="rect">
            <a:avLst/>
          </a:prstGeom>
          <a:noFill/>
        </p:spPr>
        <p:txBody>
          <a:bodyPr wrap="square" lIns="91440" tIns="45720" rIns="91440" bIns="45720" anchor="t">
            <a:spAutoFit/>
          </a:bodyPr>
          <a:lstStyle/>
          <a:p>
            <a:pPr marL="285750" indent="-285750">
              <a:buChar char="•"/>
            </a:pPr>
            <a:r>
              <a:rPr lang="en-US" sz="2400" b="1" dirty="0">
                <a:latin typeface="Lato"/>
                <a:ea typeface="Lato"/>
              </a:rPr>
              <a:t>Human data preferred:</a:t>
            </a:r>
            <a:r>
              <a:rPr lang="en-US" sz="2400" dirty="0">
                <a:latin typeface="Lato"/>
                <a:ea typeface="Lato"/>
              </a:rPr>
              <a:t> </a:t>
            </a:r>
            <a:r>
              <a:rPr lang="en-US" sz="2400" b="0" i="0" u="none" strike="noStrike" dirty="0">
                <a:effectLst/>
                <a:latin typeface="Lato"/>
                <a:ea typeface="Lato"/>
              </a:rPr>
              <a:t>PK/PD</a:t>
            </a:r>
            <a:r>
              <a:rPr lang="en-US" sz="2400" dirty="0">
                <a:latin typeface="Lato"/>
                <a:ea typeface="Lato"/>
              </a:rPr>
              <a:t> studies</a:t>
            </a:r>
            <a:r>
              <a:rPr lang="en-US" sz="2400" b="0" i="0" u="none" strike="noStrike" dirty="0">
                <a:effectLst/>
                <a:latin typeface="Lato"/>
                <a:ea typeface="Lato"/>
              </a:rPr>
              <a:t>, </a:t>
            </a:r>
            <a:r>
              <a:rPr lang="en-US" sz="2400" dirty="0">
                <a:latin typeface="Lato"/>
                <a:ea typeface="Lato"/>
              </a:rPr>
              <a:t>ideally </a:t>
            </a:r>
            <a:r>
              <a:rPr lang="en-US" sz="2400" dirty="0" err="1">
                <a:latin typeface="Lato"/>
                <a:ea typeface="Lato"/>
              </a:rPr>
              <a:t>randomised</a:t>
            </a:r>
            <a:r>
              <a:rPr lang="en-US" sz="2400" dirty="0">
                <a:latin typeface="Lato"/>
                <a:ea typeface="Lato"/>
              </a:rPr>
              <a:t> and </a:t>
            </a:r>
            <a:r>
              <a:rPr lang="en-US" sz="2400" b="0" i="0" u="none" strike="noStrike" dirty="0">
                <a:effectLst/>
                <a:latin typeface="Lato"/>
                <a:ea typeface="Lato"/>
              </a:rPr>
              <a:t>crossover</a:t>
            </a:r>
            <a:r>
              <a:rPr lang="en-US" sz="2400" dirty="0">
                <a:latin typeface="Lato"/>
                <a:ea typeface="Lato"/>
              </a:rPr>
              <a:t> designs</a:t>
            </a:r>
            <a:endParaRPr lang="en-US" dirty="0">
              <a:latin typeface="Lato"/>
            </a:endParaRPr>
          </a:p>
          <a:p>
            <a:pPr marL="285750" indent="-285750">
              <a:buChar char="•"/>
            </a:pPr>
            <a:r>
              <a:rPr lang="en-US" sz="2400" b="1" dirty="0">
                <a:latin typeface="Lato"/>
                <a:ea typeface="Lato"/>
              </a:rPr>
              <a:t>Relevant </a:t>
            </a:r>
            <a:r>
              <a:rPr lang="en-US" sz="2400" b="1" i="0" u="none" strike="noStrike" dirty="0">
                <a:effectLst/>
                <a:latin typeface="Lato"/>
                <a:ea typeface="Lato"/>
              </a:rPr>
              <a:t>endpoints:</a:t>
            </a:r>
            <a:endParaRPr lang="en-US" b="1">
              <a:latin typeface="Lato"/>
            </a:endParaRPr>
          </a:p>
          <a:p>
            <a:pPr marL="742950" lvl="1" indent="-285750">
              <a:buFont typeface="Courier New"/>
              <a:buChar char="o"/>
            </a:pPr>
            <a:r>
              <a:rPr lang="en-US" sz="2400" dirty="0">
                <a:latin typeface="Lato"/>
                <a:ea typeface="Lato"/>
              </a:rPr>
              <a:t>Plasma exposure (</a:t>
            </a:r>
            <a:r>
              <a:rPr lang="en-US" sz="2400" b="0" i="0" u="none" strike="noStrike" dirty="0">
                <a:effectLst/>
                <a:latin typeface="Lato"/>
                <a:ea typeface="Lato"/>
              </a:rPr>
              <a:t>AUC, </a:t>
            </a:r>
            <a:r>
              <a:rPr lang="en-US" sz="2400" dirty="0">
                <a:latin typeface="Lato"/>
                <a:ea typeface="Lato"/>
              </a:rPr>
              <a:t>Cmax)</a:t>
            </a:r>
            <a:endParaRPr lang="en-AU">
              <a:latin typeface="Lato"/>
            </a:endParaRPr>
          </a:p>
          <a:p>
            <a:pPr marL="742950" lvl="1" indent="-285750">
              <a:buFont typeface="Courier New"/>
              <a:buChar char="o"/>
            </a:pPr>
            <a:r>
              <a:rPr lang="en-US" sz="2400" dirty="0">
                <a:latin typeface="Lato"/>
                <a:ea typeface="Lato"/>
              </a:rPr>
              <a:t>Functional biomarkers </a:t>
            </a:r>
            <a:r>
              <a:rPr lang="en-US" sz="2400" b="0" i="0" u="none" strike="noStrike" dirty="0">
                <a:effectLst/>
                <a:latin typeface="Lato"/>
                <a:ea typeface="Lato"/>
              </a:rPr>
              <a:t>(e.g., RBC </a:t>
            </a:r>
            <a:r>
              <a:rPr lang="en-US" sz="2400" dirty="0">
                <a:latin typeface="Lato"/>
                <a:ea typeface="Lato"/>
              </a:rPr>
              <a:t>glutathione, hemoglobin for iron)</a:t>
            </a:r>
            <a:endParaRPr lang="en-AU">
              <a:latin typeface="Lato"/>
            </a:endParaRPr>
          </a:p>
          <a:p>
            <a:pPr marL="285750" indent="-285750">
              <a:buChar char="•"/>
            </a:pPr>
            <a:r>
              <a:rPr lang="en-US" sz="2400" b="1" dirty="0">
                <a:latin typeface="Lato"/>
                <a:ea typeface="Lato"/>
              </a:rPr>
              <a:t>Tolerability and safety</a:t>
            </a:r>
            <a:r>
              <a:rPr lang="en-US" sz="2400" dirty="0">
                <a:latin typeface="Lato"/>
                <a:ea typeface="Lato"/>
              </a:rPr>
              <a:t> also important</a:t>
            </a:r>
            <a:endParaRPr lang="en-US">
              <a:latin typeface="Lato"/>
            </a:endParaRPr>
          </a:p>
          <a:p>
            <a:pPr marL="285750" indent="-285750">
              <a:buChar char="•"/>
            </a:pPr>
            <a:r>
              <a:rPr lang="en-US" sz="2400" b="1" dirty="0">
                <a:latin typeface="Lato"/>
                <a:ea typeface="Lato"/>
              </a:rPr>
              <a:t>Easy Reconstitution</a:t>
            </a:r>
          </a:p>
          <a:p>
            <a:endParaRPr lang="en-US" sz="2400" dirty="0">
              <a:latin typeface="Lato"/>
              <a:ea typeface="Lato"/>
              <a:cs typeface="Lato"/>
            </a:endParaRPr>
          </a:p>
        </p:txBody>
      </p:sp>
      <p:sp>
        <p:nvSpPr>
          <p:cNvPr id="4" name="Google Shape;63;p14">
            <a:extLst>
              <a:ext uri="{FF2B5EF4-FFF2-40B4-BE49-F238E27FC236}">
                <a16:creationId xmlns:a16="http://schemas.microsoft.com/office/drawing/2014/main" id="{7D70E384-25DE-E134-3642-70AFE839A778}"/>
              </a:ext>
            </a:extLst>
          </p:cNvPr>
          <p:cNvSpPr txBox="1">
            <a:spLocks/>
          </p:cNvSpPr>
          <p:nvPr/>
        </p:nvSpPr>
        <p:spPr>
          <a:xfrm>
            <a:off x="390535" y="353395"/>
            <a:ext cx="8537700" cy="56293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1pPr>
            <a:lvl2pPr marR="0" lvl="1"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2pPr>
            <a:lvl3pPr marR="0" lvl="2"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3pPr>
            <a:lvl4pPr marR="0" lvl="3"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4pPr>
            <a:lvl5pPr marR="0" lvl="4"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5pPr>
            <a:lvl6pPr marR="0" lvl="5"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6pPr>
            <a:lvl7pPr marR="0" lvl="6"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7pPr>
            <a:lvl8pPr marR="0" lvl="7"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8pPr>
            <a:lvl9pPr marR="0" lvl="8" algn="l" rtl="0">
              <a:lnSpc>
                <a:spcPct val="100000"/>
              </a:lnSpc>
              <a:spcBef>
                <a:spcPts val="0"/>
              </a:spcBef>
              <a:spcAft>
                <a:spcPts val="0"/>
              </a:spcAft>
              <a:buClr>
                <a:schemeClr val="accent1"/>
              </a:buClr>
              <a:buSzPts val="4000"/>
              <a:buFont typeface="Amatic SC"/>
              <a:buNone/>
              <a:defRPr sz="4000" b="1" i="0" u="none" strike="noStrike" cap="none">
                <a:solidFill>
                  <a:schemeClr val="accent1"/>
                </a:solidFill>
                <a:latin typeface="Amatic SC"/>
                <a:ea typeface="Amatic SC"/>
                <a:cs typeface="Amatic SC"/>
                <a:sym typeface="Amatic SC"/>
              </a:defRPr>
            </a:lvl9pPr>
          </a:lstStyle>
          <a:p>
            <a:r>
              <a:rPr lang="en-AU" sz="2400" dirty="0">
                <a:solidFill>
                  <a:srgbClr val="000000"/>
                </a:solidFill>
                <a:latin typeface="Lato"/>
                <a:ea typeface="Lato"/>
                <a:cs typeface="Lato"/>
              </a:rPr>
              <a:t>Clinical Evidence — What Counts</a:t>
            </a:r>
            <a:endParaRPr lang="en-US" dirty="0"/>
          </a:p>
        </p:txBody>
      </p:sp>
    </p:spTree>
    <p:extLst>
      <p:ext uri="{BB962C8B-B14F-4D97-AF65-F5344CB8AC3E}">
        <p14:creationId xmlns:p14="http://schemas.microsoft.com/office/powerpoint/2010/main" val="3595227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each 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5144fe8-fb5d-4353-8001-34b9add6bd81">
      <Terms xmlns="http://schemas.microsoft.com/office/infopath/2007/PartnerControls"/>
    </lcf76f155ced4ddcb4097134ff3c332f>
    <TaxCatchAll xmlns="dc1ef4e7-0121-41b4-b9ee-22add229c5af"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10C8EE10F147147846DDDF872D8D91C" ma:contentTypeVersion="13" ma:contentTypeDescription="Create a new document." ma:contentTypeScope="" ma:versionID="bc2ab64a359e0165f09b4f6647f37fe3">
  <xsd:schema xmlns:xsd="http://www.w3.org/2001/XMLSchema" xmlns:xs="http://www.w3.org/2001/XMLSchema" xmlns:p="http://schemas.microsoft.com/office/2006/metadata/properties" xmlns:ns2="15144fe8-fb5d-4353-8001-34b9add6bd81" xmlns:ns3="dc1ef4e7-0121-41b4-b9ee-22add229c5af" targetNamespace="http://schemas.microsoft.com/office/2006/metadata/properties" ma:root="true" ma:fieldsID="e2ecd2effa77db602f2e03676be3a063" ns2:_="" ns3:_="">
    <xsd:import namespace="15144fe8-fb5d-4353-8001-34b9add6bd81"/>
    <xsd:import namespace="dc1ef4e7-0121-41b4-b9ee-22add229c5a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144fe8-fb5d-4353-8001-34b9add6bd8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bc866f97-824f-44f6-a6eb-6c973621440d"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c1ef4e7-0121-41b4-b9ee-22add229c5af"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e38a2456-0ddc-48ab-ab1e-bdb9db4385b8}" ma:internalName="TaxCatchAll" ma:showField="CatchAllData" ma:web="dc1ef4e7-0121-41b4-b9ee-22add229c5a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9C788F-5AD3-46A7-9A07-69C8EF22576E}">
  <ds:schemaRefs>
    <ds:schemaRef ds:uri="http://schemas.microsoft.com/office/2006/metadata/properties"/>
    <ds:schemaRef ds:uri="http://schemas.microsoft.com/office/infopath/2007/PartnerControls"/>
    <ds:schemaRef ds:uri="15144fe8-fb5d-4353-8001-34b9add6bd81"/>
    <ds:schemaRef ds:uri="dc1ef4e7-0121-41b4-b9ee-22add229c5af"/>
  </ds:schemaRefs>
</ds:datastoreItem>
</file>

<file path=customXml/itemProps2.xml><?xml version="1.0" encoding="utf-8"?>
<ds:datastoreItem xmlns:ds="http://schemas.openxmlformats.org/officeDocument/2006/customXml" ds:itemID="{80401434-7F6A-4071-88C5-5ED7ACF9ED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144fe8-fb5d-4353-8001-34b9add6bd81"/>
    <ds:schemaRef ds:uri="dc1ef4e7-0121-41b4-b9ee-22add229c5a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E0B7335-3265-4842-8B58-E8FC870341C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1351</TotalTime>
  <Words>5018</Words>
  <Application>Microsoft Office PowerPoint</Application>
  <PresentationFormat>On-screen Show (16:9)</PresentationFormat>
  <Paragraphs>347</Paragraphs>
  <Slides>40</Slides>
  <Notes>39</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Beach Day</vt:lpstr>
      <vt:lpstr>PowerPoint Presentation</vt:lpstr>
      <vt:lpstr>Agenda</vt:lpstr>
      <vt:lpstr>PowerPoint Presentation</vt:lpstr>
      <vt:lpstr>Why Delivery Technology Matters?</vt:lpstr>
      <vt:lpstr>What is a Liposome?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Matthew Gajda</cp:lastModifiedBy>
  <cp:revision>951</cp:revision>
  <dcterms:modified xsi:type="dcterms:W3CDTF">2025-09-24T01:26:13Z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0x010100D10C8EE10F147147846DDDF872D8D91C</vt:lpwstr>
  </property>
  <property fmtid="{D5CDD505-2E9C-101B-9397-08002B2CF9AE}" pid="3" name="MediaServiceImageTags">
    <vt:lpwstr/>
  </property>
</Properties>
</file>